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ppt/tags/tag16.xml" ContentType="application/vnd.openxmlformats-officedocument.presentationml.tags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sldIdLst>
    <p:sldId id="259" r:id="rId2"/>
    <p:sldId id="619" r:id="rId3"/>
    <p:sldId id="620" r:id="rId4"/>
    <p:sldId id="674" r:id="rId5"/>
    <p:sldId id="676" r:id="rId6"/>
    <p:sldId id="625" r:id="rId7"/>
    <p:sldId id="681" r:id="rId8"/>
    <p:sldId id="680" r:id="rId9"/>
    <p:sldId id="679" r:id="rId10"/>
    <p:sldId id="678" r:id="rId11"/>
    <p:sldId id="684" r:id="rId12"/>
    <p:sldId id="686" r:id="rId13"/>
    <p:sldId id="688" r:id="rId14"/>
    <p:sldId id="687" r:id="rId15"/>
    <p:sldId id="689" r:id="rId16"/>
    <p:sldId id="690" r:id="rId17"/>
    <p:sldId id="691" r:id="rId18"/>
    <p:sldId id="695" r:id="rId19"/>
    <p:sldId id="694" r:id="rId20"/>
    <p:sldId id="696" r:id="rId21"/>
    <p:sldId id="697" r:id="rId22"/>
    <p:sldId id="626" r:id="rId23"/>
    <p:sldId id="700" r:id="rId24"/>
    <p:sldId id="712" r:id="rId25"/>
    <p:sldId id="708" r:id="rId26"/>
    <p:sldId id="709" r:id="rId27"/>
    <p:sldId id="710" r:id="rId28"/>
    <p:sldId id="713" r:id="rId29"/>
    <p:sldId id="637" r:id="rId30"/>
    <p:sldId id="641" r:id="rId31"/>
    <p:sldId id="711" r:id="rId32"/>
    <p:sldId id="638" r:id="rId33"/>
    <p:sldId id="702" r:id="rId34"/>
    <p:sldId id="649" r:id="rId35"/>
    <p:sldId id="706" r:id="rId36"/>
    <p:sldId id="705" r:id="rId37"/>
    <p:sldId id="707" r:id="rId38"/>
    <p:sldId id="704" r:id="rId39"/>
    <p:sldId id="606" r:id="rId40"/>
    <p:sldId id="71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01FFFF"/>
    <a:srgbClr val="0000FF"/>
    <a:srgbClr val="00FFFF"/>
    <a:srgbClr val="89898D"/>
    <a:srgbClr val="5C4C3A"/>
    <a:srgbClr val="7C684E"/>
    <a:srgbClr val="424244"/>
    <a:srgbClr val="998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9" autoAdjust="0"/>
    <p:restoredTop sz="89555" autoAdjust="0"/>
  </p:normalViewPr>
  <p:slideViewPr>
    <p:cSldViewPr>
      <p:cViewPr varScale="1">
        <p:scale>
          <a:sx n="62" d="100"/>
          <a:sy n="62" d="100"/>
        </p:scale>
        <p:origin x="-8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Kourosh\Desktop\Book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2"/>
          <c:order val="2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</c:ser>
        <c:ser>
          <c:idx val="3"/>
          <c:order val="3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Sheet1!$A$4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4"/>
          <c:order val="4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Sheet1!$A$5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ser>
          <c:idx val="5"/>
          <c:order val="5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Sheet1!$A$6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6"/>
          <c:order val="6"/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Sheet1!$A$7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ser>
          <c:idx val="7"/>
          <c:order val="7"/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Sheet1!$A$8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691008"/>
        <c:axId val="39692544"/>
      </c:barChart>
      <c:catAx>
        <c:axId val="39691008"/>
        <c:scaling>
          <c:orientation val="minMax"/>
        </c:scaling>
        <c:delete val="1"/>
        <c:axPos val="b"/>
        <c:majorTickMark val="none"/>
        <c:minorTickMark val="none"/>
        <c:tickLblPos val="nextTo"/>
        <c:crossAx val="39692544"/>
        <c:crosses val="autoZero"/>
        <c:auto val="1"/>
        <c:lblAlgn val="ctr"/>
        <c:lblOffset val="100"/>
        <c:noMultiLvlLbl val="0"/>
      </c:catAx>
      <c:valAx>
        <c:axId val="39692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69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5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22</c:v>
                </c:pt>
                <c:pt idx="2">
                  <c:v>10</c:v>
                </c:pt>
                <c:pt idx="3">
                  <c:v>6</c:v>
                </c:pt>
                <c:pt idx="4">
                  <c:v>8</c:v>
                </c:pt>
                <c:pt idx="5">
                  <c:v>14</c:v>
                </c:pt>
                <c:pt idx="6">
                  <c:v>6</c:v>
                </c:pt>
                <c:pt idx="7">
                  <c:v>4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F12AE3-5581-4D69-8057-B21E52C9F8A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8BD629-5712-4EAD-B115-F9658D9F9333}">
      <dgm:prSet phldrT="[Text]" custT="1"/>
      <dgm:spPr/>
      <dgm:t>
        <a:bodyPr/>
        <a:lstStyle/>
        <a:p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Dynamic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Pixels of other object close to camera</a:t>
          </a:r>
          <a:endParaRPr lang="en-US" sz="2000" kern="1200" dirty="0">
            <a:solidFill>
              <a:schemeClr val="tx2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67B43E2-BCCE-47A9-B47E-A7203A424DCD}" type="parTrans" cxnId="{E7452032-2A1D-46F9-B8BC-81C72B548F38}">
      <dgm:prSet/>
      <dgm:spPr/>
      <dgm:t>
        <a:bodyPr/>
        <a:lstStyle/>
        <a:p>
          <a:endParaRPr lang="en-US"/>
        </a:p>
      </dgm:t>
    </dgm:pt>
    <dgm:pt modelId="{57156084-51E1-41C0-B842-22FDD7CCE8C9}" type="sibTrans" cxnId="{E7452032-2A1D-46F9-B8BC-81C72B548F38}">
      <dgm:prSet/>
      <dgm:spPr/>
      <dgm:t>
        <a:bodyPr/>
        <a:lstStyle/>
        <a:p>
          <a:endParaRPr lang="en-US"/>
        </a:p>
      </dgm:t>
    </dgm:pt>
    <dgm:pt modelId="{77A78CD4-7DA9-4EBD-8A7C-AA72C28E9528}">
      <dgm:prSet custT="1"/>
      <dgm:spPr/>
      <dgm:t>
        <a:bodyPr/>
        <a:lstStyle/>
        <a:p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Scene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Still objects are closer to camera than the target object</a:t>
          </a:r>
        </a:p>
      </dgm:t>
    </dgm:pt>
    <dgm:pt modelId="{33099168-373C-418A-9BE8-79FA69563262}" type="parTrans" cxnId="{002EC4E0-9065-46AC-A5B8-7A949D0C4117}">
      <dgm:prSet/>
      <dgm:spPr/>
      <dgm:t>
        <a:bodyPr/>
        <a:lstStyle/>
        <a:p>
          <a:endParaRPr lang="en-US"/>
        </a:p>
      </dgm:t>
    </dgm:pt>
    <dgm:pt modelId="{E3679629-5277-41EC-899E-33C147ABADB5}" type="sibTrans" cxnId="{002EC4E0-9065-46AC-A5B8-7A949D0C4117}">
      <dgm:prSet/>
      <dgm:spPr/>
      <dgm:t>
        <a:bodyPr/>
        <a:lstStyle/>
        <a:p>
          <a:endParaRPr lang="en-US"/>
        </a:p>
      </dgm:t>
    </dgm:pt>
    <dgm:pt modelId="{E73ACB6F-6685-474B-9DAC-802992BD9DB9}">
      <dgm:prSet custT="1"/>
      <dgm:spPr/>
      <dgm:t>
        <a:bodyPr/>
        <a:lstStyle/>
        <a:p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Apparent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Due to shape change, silhouette motion, shadows, self-</a:t>
          </a:r>
          <a:r>
            <a:rPr lang="en-US" sz="2000" kern="1200" dirty="0" err="1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occ</a:t>
          </a:r>
          <a:endParaRPr lang="en-US" sz="2000" kern="1200" dirty="0">
            <a:solidFill>
              <a:schemeClr val="tx2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7782785F-B612-4285-B303-FA570DE8A000}" type="parTrans" cxnId="{08AC8D4F-BBF0-4D29-AE18-FD9539654828}">
      <dgm:prSet/>
      <dgm:spPr/>
      <dgm:t>
        <a:bodyPr/>
        <a:lstStyle/>
        <a:p>
          <a:endParaRPr lang="en-US"/>
        </a:p>
      </dgm:t>
    </dgm:pt>
    <dgm:pt modelId="{783CA845-EE16-420C-BC05-DECE9F755CFA}" type="sibTrans" cxnId="{08AC8D4F-BBF0-4D29-AE18-FD9539654828}">
      <dgm:prSet/>
      <dgm:spPr/>
      <dgm:t>
        <a:bodyPr/>
        <a:lstStyle/>
        <a:p>
          <a:endParaRPr lang="en-US"/>
        </a:p>
      </dgm:t>
    </dgm:pt>
    <dgm:pt modelId="{186FCF8C-8115-4EE4-8F20-B5BA5FAD0FBC}" type="pres">
      <dgm:prSet presAssocID="{9DF12AE3-5581-4D69-8057-B21E52C9F8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5C16B85-0587-4D83-A7D9-7671CA07F2ED}" type="pres">
      <dgm:prSet presAssocID="{9DF12AE3-5581-4D69-8057-B21E52C9F8AC}" presName="Name1" presStyleCnt="0"/>
      <dgm:spPr/>
    </dgm:pt>
    <dgm:pt modelId="{E3D0373F-F373-4261-8271-747291EE05FE}" type="pres">
      <dgm:prSet presAssocID="{9DF12AE3-5581-4D69-8057-B21E52C9F8AC}" presName="cycle" presStyleCnt="0"/>
      <dgm:spPr/>
    </dgm:pt>
    <dgm:pt modelId="{C1465F13-5B65-49E5-8331-FB4D17203DD2}" type="pres">
      <dgm:prSet presAssocID="{9DF12AE3-5581-4D69-8057-B21E52C9F8AC}" presName="srcNode" presStyleLbl="node1" presStyleIdx="0" presStyleCnt="3"/>
      <dgm:spPr/>
    </dgm:pt>
    <dgm:pt modelId="{D26299E1-A581-4301-8CF1-A7057C7F2B22}" type="pres">
      <dgm:prSet presAssocID="{9DF12AE3-5581-4D69-8057-B21E52C9F8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E0E5115-A41D-4A00-8A26-91BD756BFDA5}" type="pres">
      <dgm:prSet presAssocID="{9DF12AE3-5581-4D69-8057-B21E52C9F8AC}" presName="extraNode" presStyleLbl="node1" presStyleIdx="0" presStyleCnt="3"/>
      <dgm:spPr/>
    </dgm:pt>
    <dgm:pt modelId="{C070B4E5-946A-47C5-A59E-E9CD236F4FDA}" type="pres">
      <dgm:prSet presAssocID="{9DF12AE3-5581-4D69-8057-B21E52C9F8AC}" presName="dstNode" presStyleLbl="node1" presStyleIdx="0" presStyleCnt="3"/>
      <dgm:spPr/>
    </dgm:pt>
    <dgm:pt modelId="{54FF79ED-1987-40CE-B7C7-F1A1151039AB}" type="pres">
      <dgm:prSet presAssocID="{B38BD629-5712-4EAD-B115-F9658D9F933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8B3487-4A50-4CF7-8CD1-75FA21398A40}" type="pres">
      <dgm:prSet presAssocID="{B38BD629-5712-4EAD-B115-F9658D9F9333}" presName="accent_1" presStyleCnt="0"/>
      <dgm:spPr/>
    </dgm:pt>
    <dgm:pt modelId="{2E9FFB88-4F60-453A-B78B-531C9BB40083}" type="pres">
      <dgm:prSet presAssocID="{B38BD629-5712-4EAD-B115-F9658D9F9333}" presName="accentRepeatNode" presStyleLbl="solidFgAcc1" presStyleIdx="0" presStyleCnt="3"/>
      <dgm:spPr/>
    </dgm:pt>
    <dgm:pt modelId="{D3AD5A99-942D-4673-B898-FB1969E0DA9F}" type="pres">
      <dgm:prSet presAssocID="{77A78CD4-7DA9-4EBD-8A7C-AA72C28E952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05F33-D8B7-4DB0-8794-A2BA10C7FE88}" type="pres">
      <dgm:prSet presAssocID="{77A78CD4-7DA9-4EBD-8A7C-AA72C28E9528}" presName="accent_2" presStyleCnt="0"/>
      <dgm:spPr/>
    </dgm:pt>
    <dgm:pt modelId="{B9FFBC7C-3F1F-43D1-9D76-A3EC06B47E0B}" type="pres">
      <dgm:prSet presAssocID="{77A78CD4-7DA9-4EBD-8A7C-AA72C28E9528}" presName="accentRepeatNode" presStyleLbl="solidFgAcc1" presStyleIdx="1" presStyleCnt="3"/>
      <dgm:spPr/>
    </dgm:pt>
    <dgm:pt modelId="{69D4C89E-5A77-4F62-B70F-369A4ABD3E50}" type="pres">
      <dgm:prSet presAssocID="{E73ACB6F-6685-474B-9DAC-802992BD9DB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83499D-9779-4B52-9FE3-EBA81B8737ED}" type="pres">
      <dgm:prSet presAssocID="{E73ACB6F-6685-474B-9DAC-802992BD9DB9}" presName="accent_3" presStyleCnt="0"/>
      <dgm:spPr/>
    </dgm:pt>
    <dgm:pt modelId="{46AB5C17-F93B-48AF-B2AD-1E52BD4CF21C}" type="pres">
      <dgm:prSet presAssocID="{E73ACB6F-6685-474B-9DAC-802992BD9DB9}" presName="accentRepeatNode" presStyleLbl="solidFgAcc1" presStyleIdx="2" presStyleCnt="3"/>
      <dgm:spPr/>
    </dgm:pt>
  </dgm:ptLst>
  <dgm:cxnLst>
    <dgm:cxn modelId="{E7452032-2A1D-46F9-B8BC-81C72B548F38}" srcId="{9DF12AE3-5581-4D69-8057-B21E52C9F8AC}" destId="{B38BD629-5712-4EAD-B115-F9658D9F9333}" srcOrd="0" destOrd="0" parTransId="{C67B43E2-BCCE-47A9-B47E-A7203A424DCD}" sibTransId="{57156084-51E1-41C0-B842-22FDD7CCE8C9}"/>
    <dgm:cxn modelId="{002EC4E0-9065-46AC-A5B8-7A949D0C4117}" srcId="{9DF12AE3-5581-4D69-8057-B21E52C9F8AC}" destId="{77A78CD4-7DA9-4EBD-8A7C-AA72C28E9528}" srcOrd="1" destOrd="0" parTransId="{33099168-373C-418A-9BE8-79FA69563262}" sibTransId="{E3679629-5277-41EC-899E-33C147ABADB5}"/>
    <dgm:cxn modelId="{D5D52D8D-5A65-462C-A2E1-C0AF179F7C6D}" type="presOf" srcId="{57156084-51E1-41C0-B842-22FDD7CCE8C9}" destId="{D26299E1-A581-4301-8CF1-A7057C7F2B22}" srcOrd="0" destOrd="0" presId="urn:microsoft.com/office/officeart/2008/layout/VerticalCurvedList"/>
    <dgm:cxn modelId="{EE91FC31-2285-4D88-817D-0F921296730E}" type="presOf" srcId="{9DF12AE3-5581-4D69-8057-B21E52C9F8AC}" destId="{186FCF8C-8115-4EE4-8F20-B5BA5FAD0FBC}" srcOrd="0" destOrd="0" presId="urn:microsoft.com/office/officeart/2008/layout/VerticalCurvedList"/>
    <dgm:cxn modelId="{08AC8D4F-BBF0-4D29-AE18-FD9539654828}" srcId="{9DF12AE3-5581-4D69-8057-B21E52C9F8AC}" destId="{E73ACB6F-6685-474B-9DAC-802992BD9DB9}" srcOrd="2" destOrd="0" parTransId="{7782785F-B612-4285-B303-FA570DE8A000}" sibTransId="{783CA845-EE16-420C-BC05-DECE9F755CFA}"/>
    <dgm:cxn modelId="{685BB17F-77B1-4EF6-B312-3DBE492EDBAC}" type="presOf" srcId="{77A78CD4-7DA9-4EBD-8A7C-AA72C28E9528}" destId="{D3AD5A99-942D-4673-B898-FB1969E0DA9F}" srcOrd="0" destOrd="0" presId="urn:microsoft.com/office/officeart/2008/layout/VerticalCurvedList"/>
    <dgm:cxn modelId="{38F5B6AE-5F46-45A7-AB91-7E2A8A775084}" type="presOf" srcId="{E73ACB6F-6685-474B-9DAC-802992BD9DB9}" destId="{69D4C89E-5A77-4F62-B70F-369A4ABD3E50}" srcOrd="0" destOrd="0" presId="urn:microsoft.com/office/officeart/2008/layout/VerticalCurvedList"/>
    <dgm:cxn modelId="{5C08AC3A-1F02-4064-960D-7CEC0144E7C5}" type="presOf" srcId="{B38BD629-5712-4EAD-B115-F9658D9F9333}" destId="{54FF79ED-1987-40CE-B7C7-F1A1151039AB}" srcOrd="0" destOrd="0" presId="urn:microsoft.com/office/officeart/2008/layout/VerticalCurvedList"/>
    <dgm:cxn modelId="{2AEFB77D-87DD-4A7D-AB10-D0824F8B1730}" type="presParOf" srcId="{186FCF8C-8115-4EE4-8F20-B5BA5FAD0FBC}" destId="{C5C16B85-0587-4D83-A7D9-7671CA07F2ED}" srcOrd="0" destOrd="0" presId="urn:microsoft.com/office/officeart/2008/layout/VerticalCurvedList"/>
    <dgm:cxn modelId="{D60B1DC8-388B-4FC7-B9A6-D579C8E54266}" type="presParOf" srcId="{C5C16B85-0587-4D83-A7D9-7671CA07F2ED}" destId="{E3D0373F-F373-4261-8271-747291EE05FE}" srcOrd="0" destOrd="0" presId="urn:microsoft.com/office/officeart/2008/layout/VerticalCurvedList"/>
    <dgm:cxn modelId="{7B5B2CF4-68B8-45B8-BFC5-D687318D50A7}" type="presParOf" srcId="{E3D0373F-F373-4261-8271-747291EE05FE}" destId="{C1465F13-5B65-49E5-8331-FB4D17203DD2}" srcOrd="0" destOrd="0" presId="urn:microsoft.com/office/officeart/2008/layout/VerticalCurvedList"/>
    <dgm:cxn modelId="{057078A2-1F62-42B6-85ED-A37E6E14F354}" type="presParOf" srcId="{E3D0373F-F373-4261-8271-747291EE05FE}" destId="{D26299E1-A581-4301-8CF1-A7057C7F2B22}" srcOrd="1" destOrd="0" presId="urn:microsoft.com/office/officeart/2008/layout/VerticalCurvedList"/>
    <dgm:cxn modelId="{3323AC69-92AA-4ACF-8AE0-211AD918183F}" type="presParOf" srcId="{E3D0373F-F373-4261-8271-747291EE05FE}" destId="{AE0E5115-A41D-4A00-8A26-91BD756BFDA5}" srcOrd="2" destOrd="0" presId="urn:microsoft.com/office/officeart/2008/layout/VerticalCurvedList"/>
    <dgm:cxn modelId="{3F3407F6-6862-4A3E-AB81-11AA58391382}" type="presParOf" srcId="{E3D0373F-F373-4261-8271-747291EE05FE}" destId="{C070B4E5-946A-47C5-A59E-E9CD236F4FDA}" srcOrd="3" destOrd="0" presId="urn:microsoft.com/office/officeart/2008/layout/VerticalCurvedList"/>
    <dgm:cxn modelId="{A6965174-F3E0-45A8-8063-07D95304F403}" type="presParOf" srcId="{C5C16B85-0587-4D83-A7D9-7671CA07F2ED}" destId="{54FF79ED-1987-40CE-B7C7-F1A1151039AB}" srcOrd="1" destOrd="0" presId="urn:microsoft.com/office/officeart/2008/layout/VerticalCurvedList"/>
    <dgm:cxn modelId="{D86B7D3A-30CC-4BFD-8AFD-3D6BD77CEF08}" type="presParOf" srcId="{C5C16B85-0587-4D83-A7D9-7671CA07F2ED}" destId="{348B3487-4A50-4CF7-8CD1-75FA21398A40}" srcOrd="2" destOrd="0" presId="urn:microsoft.com/office/officeart/2008/layout/VerticalCurvedList"/>
    <dgm:cxn modelId="{FFF4E104-FEA0-4194-BE04-502BC16B693B}" type="presParOf" srcId="{348B3487-4A50-4CF7-8CD1-75FA21398A40}" destId="{2E9FFB88-4F60-453A-B78B-531C9BB40083}" srcOrd="0" destOrd="0" presId="urn:microsoft.com/office/officeart/2008/layout/VerticalCurvedList"/>
    <dgm:cxn modelId="{19A83855-CBFB-49C0-9FDA-606B4B041E15}" type="presParOf" srcId="{C5C16B85-0587-4D83-A7D9-7671CA07F2ED}" destId="{D3AD5A99-942D-4673-B898-FB1969E0DA9F}" srcOrd="3" destOrd="0" presId="urn:microsoft.com/office/officeart/2008/layout/VerticalCurvedList"/>
    <dgm:cxn modelId="{9DDCFE75-BA3E-4059-8D1B-95C973BE109F}" type="presParOf" srcId="{C5C16B85-0587-4D83-A7D9-7671CA07F2ED}" destId="{E8905F33-D8B7-4DB0-8794-A2BA10C7FE88}" srcOrd="4" destOrd="0" presId="urn:microsoft.com/office/officeart/2008/layout/VerticalCurvedList"/>
    <dgm:cxn modelId="{B5F9A847-CD4F-4CAB-A214-F010E91A56CF}" type="presParOf" srcId="{E8905F33-D8B7-4DB0-8794-A2BA10C7FE88}" destId="{B9FFBC7C-3F1F-43D1-9D76-A3EC06B47E0B}" srcOrd="0" destOrd="0" presId="urn:microsoft.com/office/officeart/2008/layout/VerticalCurvedList"/>
    <dgm:cxn modelId="{097F0550-8AF1-415E-A242-0A1F877C26CF}" type="presParOf" srcId="{C5C16B85-0587-4D83-A7D9-7671CA07F2ED}" destId="{69D4C89E-5A77-4F62-B70F-369A4ABD3E50}" srcOrd="5" destOrd="0" presId="urn:microsoft.com/office/officeart/2008/layout/VerticalCurvedList"/>
    <dgm:cxn modelId="{A3212566-309B-46F8-8CC2-4887775F1552}" type="presParOf" srcId="{C5C16B85-0587-4D83-A7D9-7671CA07F2ED}" destId="{4483499D-9779-4B52-9FE3-EBA81B8737ED}" srcOrd="6" destOrd="0" presId="urn:microsoft.com/office/officeart/2008/layout/VerticalCurvedList"/>
    <dgm:cxn modelId="{0996B7E2-50F3-487D-82C3-3A7EF79406C2}" type="presParOf" srcId="{4483499D-9779-4B52-9FE3-EBA81B8737ED}" destId="{46AB5C17-F93B-48AF-B2AD-1E52BD4CF2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A3D389-25C2-4A93-899B-DB472565814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91E88FD-54B9-492A-8A67-AEA9F6D339B7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A. 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Edge PF</a:t>
          </a:r>
          <a:endParaRPr lang="en-US" sz="2400" dirty="0"/>
        </a:p>
      </dgm:t>
    </dgm:pt>
    <dgm:pt modelId="{27450ED6-C2E1-4976-A233-F28AA106AFE7}" type="parTrans" cxnId="{B74C1E19-E07A-480B-B14F-70B1166AEA89}">
      <dgm:prSet/>
      <dgm:spPr/>
      <dgm:t>
        <a:bodyPr/>
        <a:lstStyle/>
        <a:p>
          <a:endParaRPr lang="en-US"/>
        </a:p>
      </dgm:t>
    </dgm:pt>
    <dgm:pt modelId="{73C3B55E-2D5C-4E52-93E3-E1483C386E4D}" type="sibTrans" cxnId="{B74C1E19-E07A-480B-B14F-70B1166AEA89}">
      <dgm:prSet/>
      <dgm:spPr/>
      <dgm:t>
        <a:bodyPr/>
        <a:lstStyle/>
        <a:p>
          <a:endParaRPr lang="en-US"/>
        </a:p>
      </dgm:t>
    </dgm:pt>
    <dgm:pt modelId="{54CDD09F-A1E5-4643-8E21-69CC68E1ACD3}">
      <dgm:prSet custT="1"/>
      <dgm:spPr>
        <a:solidFill>
          <a:srgbClr val="00B050"/>
        </a:solidFill>
      </dgm:spPr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B. 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Edge + Color PF</a:t>
          </a:r>
        </a:p>
      </dgm:t>
    </dgm:pt>
    <dgm:pt modelId="{F1F5ECD7-48EB-4351-88A8-A1D53330628B}" type="parTrans" cxnId="{045114F3-D7BC-4D55-8534-1982CA63C7C2}">
      <dgm:prSet/>
      <dgm:spPr/>
      <dgm:t>
        <a:bodyPr/>
        <a:lstStyle/>
        <a:p>
          <a:endParaRPr lang="en-US"/>
        </a:p>
      </dgm:t>
    </dgm:pt>
    <dgm:pt modelId="{248CC8FF-C3ED-4A3F-B2FD-B067E0834041}" type="sibTrans" cxnId="{045114F3-D7BC-4D55-8534-1982CA63C7C2}">
      <dgm:prSet/>
      <dgm:spPr/>
      <dgm:t>
        <a:bodyPr/>
        <a:lstStyle/>
        <a:p>
          <a:endParaRPr lang="en-US"/>
        </a:p>
      </dgm:t>
    </dgm:pt>
    <dgm:pt modelId="{DA2CE4DA-59AC-41C1-A85F-173F487E73E2}">
      <dgm:prSet custT="1"/>
      <dgm:spPr>
        <a:solidFill>
          <a:srgbClr val="3333FF"/>
        </a:solidFill>
      </dgm:spPr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C. 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Edge + Color + Depth PF</a:t>
          </a:r>
        </a:p>
      </dgm:t>
    </dgm:pt>
    <dgm:pt modelId="{E0E2F43D-3AE4-409D-A8C4-6611F812EAFE}" type="parTrans" cxnId="{A7213EFD-F1B5-41D8-ABD2-2B22DC2339CF}">
      <dgm:prSet/>
      <dgm:spPr/>
      <dgm:t>
        <a:bodyPr/>
        <a:lstStyle/>
        <a:p>
          <a:endParaRPr lang="en-US"/>
        </a:p>
      </dgm:t>
    </dgm:pt>
    <dgm:pt modelId="{2A9CAE86-1169-4A2E-89E0-687C75FECBC0}" type="sibTrans" cxnId="{A7213EFD-F1B5-41D8-ABD2-2B22DC2339CF}">
      <dgm:prSet/>
      <dgm:spPr/>
      <dgm:t>
        <a:bodyPr/>
        <a:lstStyle/>
        <a:p>
          <a:endParaRPr lang="en-US"/>
        </a:p>
      </dgm:t>
    </dgm:pt>
    <dgm:pt modelId="{11106C47-F9CE-48A8-AD38-F614C8ED32DD}">
      <dgm:prSet custT="1"/>
      <dgm:spPr>
        <a:solidFill>
          <a:srgbClr val="00FFFF"/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D. </a:t>
          </a:r>
          <a:r>
            <a: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Edge + Color + Depth + Texture PF</a:t>
          </a:r>
        </a:p>
      </dgm:t>
    </dgm:pt>
    <dgm:pt modelId="{68E3E67B-17F9-44FC-AF69-594DB072A694}" type="parTrans" cxnId="{817BF09D-A9AD-4825-ACE3-E5CB1127E6F2}">
      <dgm:prSet/>
      <dgm:spPr/>
      <dgm:t>
        <a:bodyPr/>
        <a:lstStyle/>
        <a:p>
          <a:endParaRPr lang="en-US"/>
        </a:p>
      </dgm:t>
    </dgm:pt>
    <dgm:pt modelId="{5469BAC7-C21D-47B7-9B7E-94607578DED2}" type="sibTrans" cxnId="{817BF09D-A9AD-4825-ACE3-E5CB1127E6F2}">
      <dgm:prSet/>
      <dgm:spPr/>
      <dgm:t>
        <a:bodyPr/>
        <a:lstStyle/>
        <a:p>
          <a:endParaRPr lang="en-US"/>
        </a:p>
      </dgm:t>
    </dgm:pt>
    <dgm:pt modelId="{41901673-AC61-4A57-961A-E77F3D267F42}">
      <dgm:prSet custT="1"/>
      <dgm:spPr>
        <a:solidFill>
          <a:srgbClr val="FF00FF"/>
        </a:solidFill>
      </dgm:spPr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E. 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Edge + Color + Depth + Texture + 3D Shape PF</a:t>
          </a:r>
        </a:p>
      </dgm:t>
    </dgm:pt>
    <dgm:pt modelId="{E8EC38F9-7C5F-4988-8778-156851C196D8}" type="parTrans" cxnId="{B422C0DC-45CA-46A0-8370-146AFE11D7C3}">
      <dgm:prSet/>
      <dgm:spPr/>
      <dgm:t>
        <a:bodyPr/>
        <a:lstStyle/>
        <a:p>
          <a:endParaRPr lang="en-US"/>
        </a:p>
      </dgm:t>
    </dgm:pt>
    <dgm:pt modelId="{EF728BFB-8FA9-4A6E-A770-43C2AC8EF7DB}" type="sibTrans" cxnId="{B422C0DC-45CA-46A0-8370-146AFE11D7C3}">
      <dgm:prSet/>
      <dgm:spPr/>
      <dgm:t>
        <a:bodyPr/>
        <a:lstStyle/>
        <a:p>
          <a:endParaRPr lang="en-US"/>
        </a:p>
      </dgm:t>
    </dgm:pt>
    <dgm:pt modelId="{7713CABA-30BB-455C-8C22-B089B1220849}">
      <dgm:prSet custT="1"/>
      <dgm:spPr>
        <a:solidFill>
          <a:schemeClr val="bg1"/>
        </a:solidFill>
      </dgm:spPr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F. 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Occlusion Aware PF</a:t>
          </a:r>
        </a:p>
      </dgm:t>
    </dgm:pt>
    <dgm:pt modelId="{A7872AB2-AE9B-40C6-A204-4269B9D1F6DA}" type="parTrans" cxnId="{BC7B5ED8-518C-4A5F-AC40-AFE8AA5EF88C}">
      <dgm:prSet/>
      <dgm:spPr/>
      <dgm:t>
        <a:bodyPr/>
        <a:lstStyle/>
        <a:p>
          <a:endParaRPr lang="en-US"/>
        </a:p>
      </dgm:t>
    </dgm:pt>
    <dgm:pt modelId="{B7F39804-602C-4D95-95D3-0DE71E668410}" type="sibTrans" cxnId="{BC7B5ED8-518C-4A5F-AC40-AFE8AA5EF88C}">
      <dgm:prSet/>
      <dgm:spPr/>
      <dgm:t>
        <a:bodyPr/>
        <a:lstStyle/>
        <a:p>
          <a:endParaRPr lang="en-US"/>
        </a:p>
      </dgm:t>
    </dgm:pt>
    <dgm:pt modelId="{699EEF1E-F07E-43E5-8220-57F81856E10A}" type="pres">
      <dgm:prSet presAssocID="{C2A3D389-25C2-4A93-899B-DB47256581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1DED20-CA15-4753-9DA7-71A37458A4E2}" type="pres">
      <dgm:prSet presAssocID="{B91E88FD-54B9-492A-8A67-AEA9F6D339B7}" presName="parentLin" presStyleCnt="0"/>
      <dgm:spPr/>
    </dgm:pt>
    <dgm:pt modelId="{65134B84-BB92-4ACB-B884-59586F518368}" type="pres">
      <dgm:prSet presAssocID="{B91E88FD-54B9-492A-8A67-AEA9F6D339B7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DA6E3F43-FF2C-466D-B042-1BF186915E49}" type="pres">
      <dgm:prSet presAssocID="{B91E88FD-54B9-492A-8A67-AEA9F6D339B7}" presName="parentText" presStyleLbl="node1" presStyleIdx="0" presStyleCnt="6" custScaleX="109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329672-23F3-492C-9699-3C8164812517}" type="pres">
      <dgm:prSet presAssocID="{B91E88FD-54B9-492A-8A67-AEA9F6D339B7}" presName="negativeSpace" presStyleCnt="0"/>
      <dgm:spPr/>
    </dgm:pt>
    <dgm:pt modelId="{DE2F04A6-6DFE-415C-A9E8-C6C624DC3C2D}" type="pres">
      <dgm:prSet presAssocID="{B91E88FD-54B9-492A-8A67-AEA9F6D339B7}" presName="childText" presStyleLbl="conFgAcc1" presStyleIdx="0" presStyleCnt="6">
        <dgm:presLayoutVars>
          <dgm:bulletEnabled val="1"/>
        </dgm:presLayoutVars>
      </dgm:prSet>
      <dgm:spPr/>
    </dgm:pt>
    <dgm:pt modelId="{485B2F60-34CF-4EDE-81DE-B241F0DEFA23}" type="pres">
      <dgm:prSet presAssocID="{73C3B55E-2D5C-4E52-93E3-E1483C386E4D}" presName="spaceBetweenRectangles" presStyleCnt="0"/>
      <dgm:spPr/>
    </dgm:pt>
    <dgm:pt modelId="{3934F533-1D89-4E4E-AFE6-B17B48D4C3F1}" type="pres">
      <dgm:prSet presAssocID="{54CDD09F-A1E5-4643-8E21-69CC68E1ACD3}" presName="parentLin" presStyleCnt="0"/>
      <dgm:spPr/>
    </dgm:pt>
    <dgm:pt modelId="{E340A5CC-38D8-444A-A04A-BCF149ED43DD}" type="pres">
      <dgm:prSet presAssocID="{54CDD09F-A1E5-4643-8E21-69CC68E1ACD3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68B91601-5AF5-4FE8-8E38-EC7116DF5811}" type="pres">
      <dgm:prSet presAssocID="{54CDD09F-A1E5-4643-8E21-69CC68E1ACD3}" presName="parentText" presStyleLbl="node1" presStyleIdx="1" presStyleCnt="6" custScaleX="109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88253-1207-4FFF-8A6F-389D30A59C92}" type="pres">
      <dgm:prSet presAssocID="{54CDD09F-A1E5-4643-8E21-69CC68E1ACD3}" presName="negativeSpace" presStyleCnt="0"/>
      <dgm:spPr/>
    </dgm:pt>
    <dgm:pt modelId="{4297BBA2-6155-4306-BECA-D0758D4E8E81}" type="pres">
      <dgm:prSet presAssocID="{54CDD09F-A1E5-4643-8E21-69CC68E1ACD3}" presName="childText" presStyleLbl="conFgAcc1" presStyleIdx="1" presStyleCnt="6">
        <dgm:presLayoutVars>
          <dgm:bulletEnabled val="1"/>
        </dgm:presLayoutVars>
      </dgm:prSet>
      <dgm:spPr/>
    </dgm:pt>
    <dgm:pt modelId="{8F09FDF3-508B-4608-8E04-E0829D1002B7}" type="pres">
      <dgm:prSet presAssocID="{248CC8FF-C3ED-4A3F-B2FD-B067E0834041}" presName="spaceBetweenRectangles" presStyleCnt="0"/>
      <dgm:spPr/>
    </dgm:pt>
    <dgm:pt modelId="{E335B626-5A29-43CE-9E03-7EED3B4F8FDE}" type="pres">
      <dgm:prSet presAssocID="{DA2CE4DA-59AC-41C1-A85F-173F487E73E2}" presName="parentLin" presStyleCnt="0"/>
      <dgm:spPr/>
    </dgm:pt>
    <dgm:pt modelId="{1E603698-EB37-4000-9951-D210B4C2A0E2}" type="pres">
      <dgm:prSet presAssocID="{DA2CE4DA-59AC-41C1-A85F-173F487E73E2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10947102-5726-4B66-9388-029BD6E449CE}" type="pres">
      <dgm:prSet presAssocID="{DA2CE4DA-59AC-41C1-A85F-173F487E73E2}" presName="parentText" presStyleLbl="node1" presStyleIdx="2" presStyleCnt="6" custScaleX="109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B2241-41C6-49F9-8F79-9F8654152C68}" type="pres">
      <dgm:prSet presAssocID="{DA2CE4DA-59AC-41C1-A85F-173F487E73E2}" presName="negativeSpace" presStyleCnt="0"/>
      <dgm:spPr/>
    </dgm:pt>
    <dgm:pt modelId="{89B38693-93D4-4187-B610-1CCF3096A90A}" type="pres">
      <dgm:prSet presAssocID="{DA2CE4DA-59AC-41C1-A85F-173F487E73E2}" presName="childText" presStyleLbl="conFgAcc1" presStyleIdx="2" presStyleCnt="6">
        <dgm:presLayoutVars>
          <dgm:bulletEnabled val="1"/>
        </dgm:presLayoutVars>
      </dgm:prSet>
      <dgm:spPr/>
    </dgm:pt>
    <dgm:pt modelId="{9DF26C63-34B7-441E-9260-722B113BDF0B}" type="pres">
      <dgm:prSet presAssocID="{2A9CAE86-1169-4A2E-89E0-687C75FECBC0}" presName="spaceBetweenRectangles" presStyleCnt="0"/>
      <dgm:spPr/>
    </dgm:pt>
    <dgm:pt modelId="{8B85B223-83F4-4C6D-9FE3-A41AA36F6E7F}" type="pres">
      <dgm:prSet presAssocID="{11106C47-F9CE-48A8-AD38-F614C8ED32DD}" presName="parentLin" presStyleCnt="0"/>
      <dgm:spPr/>
    </dgm:pt>
    <dgm:pt modelId="{DB5CB140-C2A6-4326-9708-5D1C5B742C7B}" type="pres">
      <dgm:prSet presAssocID="{11106C47-F9CE-48A8-AD38-F614C8ED32DD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EA256F8A-6396-4FB1-8E41-3A1186F9E438}" type="pres">
      <dgm:prSet presAssocID="{11106C47-F9CE-48A8-AD38-F614C8ED32DD}" presName="parentText" presStyleLbl="node1" presStyleIdx="3" presStyleCnt="6" custScaleX="109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71C38-EB5E-4AD1-AFA3-5CE4E69B8A8A}" type="pres">
      <dgm:prSet presAssocID="{11106C47-F9CE-48A8-AD38-F614C8ED32DD}" presName="negativeSpace" presStyleCnt="0"/>
      <dgm:spPr/>
    </dgm:pt>
    <dgm:pt modelId="{7F88B522-132C-4AAC-A70A-8596343A2CE7}" type="pres">
      <dgm:prSet presAssocID="{11106C47-F9CE-48A8-AD38-F614C8ED32DD}" presName="childText" presStyleLbl="conFgAcc1" presStyleIdx="3" presStyleCnt="6">
        <dgm:presLayoutVars>
          <dgm:bulletEnabled val="1"/>
        </dgm:presLayoutVars>
      </dgm:prSet>
      <dgm:spPr/>
    </dgm:pt>
    <dgm:pt modelId="{719C98AE-2E86-4E90-951A-5CDF6750B19C}" type="pres">
      <dgm:prSet presAssocID="{5469BAC7-C21D-47B7-9B7E-94607578DED2}" presName="spaceBetweenRectangles" presStyleCnt="0"/>
      <dgm:spPr/>
    </dgm:pt>
    <dgm:pt modelId="{D3495565-469D-4C9C-9F39-7C38445CC5AC}" type="pres">
      <dgm:prSet presAssocID="{41901673-AC61-4A57-961A-E77F3D267F42}" presName="parentLin" presStyleCnt="0"/>
      <dgm:spPr/>
    </dgm:pt>
    <dgm:pt modelId="{1894356C-BFEE-4D1E-9DD0-450E4CE5A2FE}" type="pres">
      <dgm:prSet presAssocID="{41901673-AC61-4A57-961A-E77F3D267F42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AC8110A4-87A0-4CC4-AC17-142C32638EA7}" type="pres">
      <dgm:prSet presAssocID="{41901673-AC61-4A57-961A-E77F3D267F42}" presName="parentText" presStyleLbl="node1" presStyleIdx="4" presStyleCnt="6" custScaleX="109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283F4-BE88-4D95-B26D-4399723ADD28}" type="pres">
      <dgm:prSet presAssocID="{41901673-AC61-4A57-961A-E77F3D267F42}" presName="negativeSpace" presStyleCnt="0"/>
      <dgm:spPr/>
    </dgm:pt>
    <dgm:pt modelId="{85B7BCA3-56FC-4465-90B4-B65E29BF7252}" type="pres">
      <dgm:prSet presAssocID="{41901673-AC61-4A57-961A-E77F3D267F42}" presName="childText" presStyleLbl="conFgAcc1" presStyleIdx="4" presStyleCnt="6">
        <dgm:presLayoutVars>
          <dgm:bulletEnabled val="1"/>
        </dgm:presLayoutVars>
      </dgm:prSet>
      <dgm:spPr/>
    </dgm:pt>
    <dgm:pt modelId="{C7B55807-4A5E-4FDC-8EFF-90FABD19DB4A}" type="pres">
      <dgm:prSet presAssocID="{EF728BFB-8FA9-4A6E-A770-43C2AC8EF7DB}" presName="spaceBetweenRectangles" presStyleCnt="0"/>
      <dgm:spPr/>
    </dgm:pt>
    <dgm:pt modelId="{74C633A4-47D3-4815-8C15-AA304C9A8143}" type="pres">
      <dgm:prSet presAssocID="{7713CABA-30BB-455C-8C22-B089B1220849}" presName="parentLin" presStyleCnt="0"/>
      <dgm:spPr/>
    </dgm:pt>
    <dgm:pt modelId="{95175CAA-EE0C-4D30-984A-06AC8C04258B}" type="pres">
      <dgm:prSet presAssocID="{7713CABA-30BB-455C-8C22-B089B1220849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0B2FEA2A-4AE5-479E-8D86-614CA6E3BD9D}" type="pres">
      <dgm:prSet presAssocID="{7713CABA-30BB-455C-8C22-B089B1220849}" presName="parentText" presStyleLbl="node1" presStyleIdx="5" presStyleCnt="6" custScaleX="109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F34AF9-5982-498A-B80F-D696DCB955F1}" type="pres">
      <dgm:prSet presAssocID="{7713CABA-30BB-455C-8C22-B089B1220849}" presName="negativeSpace" presStyleCnt="0"/>
      <dgm:spPr/>
    </dgm:pt>
    <dgm:pt modelId="{5AA8D81E-1A84-4987-8A69-ED511D52D11A}" type="pres">
      <dgm:prSet presAssocID="{7713CABA-30BB-455C-8C22-B089B122084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D6EDC22-314C-41CF-84C2-4076D549DBED}" type="presOf" srcId="{B91E88FD-54B9-492A-8A67-AEA9F6D339B7}" destId="{65134B84-BB92-4ACB-B884-59586F518368}" srcOrd="0" destOrd="0" presId="urn:microsoft.com/office/officeart/2005/8/layout/list1"/>
    <dgm:cxn modelId="{355C027A-0755-41D4-9613-0885893D16AD}" type="presOf" srcId="{54CDD09F-A1E5-4643-8E21-69CC68E1ACD3}" destId="{E340A5CC-38D8-444A-A04A-BCF149ED43DD}" srcOrd="0" destOrd="0" presId="urn:microsoft.com/office/officeart/2005/8/layout/list1"/>
    <dgm:cxn modelId="{E8F69B18-F75C-4AFE-B520-7D08F82FFB24}" type="presOf" srcId="{11106C47-F9CE-48A8-AD38-F614C8ED32DD}" destId="{DB5CB140-C2A6-4326-9708-5D1C5B742C7B}" srcOrd="0" destOrd="0" presId="urn:microsoft.com/office/officeart/2005/8/layout/list1"/>
    <dgm:cxn modelId="{817BF09D-A9AD-4825-ACE3-E5CB1127E6F2}" srcId="{C2A3D389-25C2-4A93-899B-DB4725658142}" destId="{11106C47-F9CE-48A8-AD38-F614C8ED32DD}" srcOrd="3" destOrd="0" parTransId="{68E3E67B-17F9-44FC-AF69-594DB072A694}" sibTransId="{5469BAC7-C21D-47B7-9B7E-94607578DED2}"/>
    <dgm:cxn modelId="{5441FAF4-6C89-4F7D-B478-7D5A9021804E}" type="presOf" srcId="{DA2CE4DA-59AC-41C1-A85F-173F487E73E2}" destId="{1E603698-EB37-4000-9951-D210B4C2A0E2}" srcOrd="0" destOrd="0" presId="urn:microsoft.com/office/officeart/2005/8/layout/list1"/>
    <dgm:cxn modelId="{B74C1E19-E07A-480B-B14F-70B1166AEA89}" srcId="{C2A3D389-25C2-4A93-899B-DB4725658142}" destId="{B91E88FD-54B9-492A-8A67-AEA9F6D339B7}" srcOrd="0" destOrd="0" parTransId="{27450ED6-C2E1-4976-A233-F28AA106AFE7}" sibTransId="{73C3B55E-2D5C-4E52-93E3-E1483C386E4D}"/>
    <dgm:cxn modelId="{045114F3-D7BC-4D55-8534-1982CA63C7C2}" srcId="{C2A3D389-25C2-4A93-899B-DB4725658142}" destId="{54CDD09F-A1E5-4643-8E21-69CC68E1ACD3}" srcOrd="1" destOrd="0" parTransId="{F1F5ECD7-48EB-4351-88A8-A1D53330628B}" sibTransId="{248CC8FF-C3ED-4A3F-B2FD-B067E0834041}"/>
    <dgm:cxn modelId="{FACF34C6-E258-44B4-A401-F0C8E12F7C80}" type="presOf" srcId="{DA2CE4DA-59AC-41C1-A85F-173F487E73E2}" destId="{10947102-5726-4B66-9388-029BD6E449CE}" srcOrd="1" destOrd="0" presId="urn:microsoft.com/office/officeart/2005/8/layout/list1"/>
    <dgm:cxn modelId="{0EB2BB95-E705-481E-969C-D2BFAFBFA6A3}" type="presOf" srcId="{7713CABA-30BB-455C-8C22-B089B1220849}" destId="{95175CAA-EE0C-4D30-984A-06AC8C04258B}" srcOrd="0" destOrd="0" presId="urn:microsoft.com/office/officeart/2005/8/layout/list1"/>
    <dgm:cxn modelId="{1A259134-A4DF-4FF3-B8AD-59EDEFACA6D4}" type="presOf" srcId="{41901673-AC61-4A57-961A-E77F3D267F42}" destId="{1894356C-BFEE-4D1E-9DD0-450E4CE5A2FE}" srcOrd="0" destOrd="0" presId="urn:microsoft.com/office/officeart/2005/8/layout/list1"/>
    <dgm:cxn modelId="{E07C980E-6453-41CE-BF1E-12B08F4F0C0D}" type="presOf" srcId="{54CDD09F-A1E5-4643-8E21-69CC68E1ACD3}" destId="{68B91601-5AF5-4FE8-8E38-EC7116DF5811}" srcOrd="1" destOrd="0" presId="urn:microsoft.com/office/officeart/2005/8/layout/list1"/>
    <dgm:cxn modelId="{BC7B5ED8-518C-4A5F-AC40-AFE8AA5EF88C}" srcId="{C2A3D389-25C2-4A93-899B-DB4725658142}" destId="{7713CABA-30BB-455C-8C22-B089B1220849}" srcOrd="5" destOrd="0" parTransId="{A7872AB2-AE9B-40C6-A204-4269B9D1F6DA}" sibTransId="{B7F39804-602C-4D95-95D3-0DE71E668410}"/>
    <dgm:cxn modelId="{9F37B046-FBA3-4B3E-9991-2C500E52503E}" type="presOf" srcId="{11106C47-F9CE-48A8-AD38-F614C8ED32DD}" destId="{EA256F8A-6396-4FB1-8E41-3A1186F9E438}" srcOrd="1" destOrd="0" presId="urn:microsoft.com/office/officeart/2005/8/layout/list1"/>
    <dgm:cxn modelId="{5035C732-20EA-4637-8C1D-D8BD09BCBDF8}" type="presOf" srcId="{41901673-AC61-4A57-961A-E77F3D267F42}" destId="{AC8110A4-87A0-4CC4-AC17-142C32638EA7}" srcOrd="1" destOrd="0" presId="urn:microsoft.com/office/officeart/2005/8/layout/list1"/>
    <dgm:cxn modelId="{B422C0DC-45CA-46A0-8370-146AFE11D7C3}" srcId="{C2A3D389-25C2-4A93-899B-DB4725658142}" destId="{41901673-AC61-4A57-961A-E77F3D267F42}" srcOrd="4" destOrd="0" parTransId="{E8EC38F9-7C5F-4988-8778-156851C196D8}" sibTransId="{EF728BFB-8FA9-4A6E-A770-43C2AC8EF7DB}"/>
    <dgm:cxn modelId="{786EC3DB-B166-4270-AE62-C0897B548280}" type="presOf" srcId="{7713CABA-30BB-455C-8C22-B089B1220849}" destId="{0B2FEA2A-4AE5-479E-8D86-614CA6E3BD9D}" srcOrd="1" destOrd="0" presId="urn:microsoft.com/office/officeart/2005/8/layout/list1"/>
    <dgm:cxn modelId="{A7213EFD-F1B5-41D8-ABD2-2B22DC2339CF}" srcId="{C2A3D389-25C2-4A93-899B-DB4725658142}" destId="{DA2CE4DA-59AC-41C1-A85F-173F487E73E2}" srcOrd="2" destOrd="0" parTransId="{E0E2F43D-3AE4-409D-A8C4-6611F812EAFE}" sibTransId="{2A9CAE86-1169-4A2E-89E0-687C75FECBC0}"/>
    <dgm:cxn modelId="{B4043D3B-2DD9-4BCE-9A87-8F7AED41D8B7}" type="presOf" srcId="{B91E88FD-54B9-492A-8A67-AEA9F6D339B7}" destId="{DA6E3F43-FF2C-466D-B042-1BF186915E49}" srcOrd="1" destOrd="0" presId="urn:microsoft.com/office/officeart/2005/8/layout/list1"/>
    <dgm:cxn modelId="{AE533C8E-0FEA-4A78-B38D-DD3CDA7D166B}" type="presOf" srcId="{C2A3D389-25C2-4A93-899B-DB4725658142}" destId="{699EEF1E-F07E-43E5-8220-57F81856E10A}" srcOrd="0" destOrd="0" presId="urn:microsoft.com/office/officeart/2005/8/layout/list1"/>
    <dgm:cxn modelId="{CE9D1FB0-B460-4A0E-9326-59E74601E68F}" type="presParOf" srcId="{699EEF1E-F07E-43E5-8220-57F81856E10A}" destId="{191DED20-CA15-4753-9DA7-71A37458A4E2}" srcOrd="0" destOrd="0" presId="urn:microsoft.com/office/officeart/2005/8/layout/list1"/>
    <dgm:cxn modelId="{A47608D3-0FBF-4C4A-A949-23A23593A5C0}" type="presParOf" srcId="{191DED20-CA15-4753-9DA7-71A37458A4E2}" destId="{65134B84-BB92-4ACB-B884-59586F518368}" srcOrd="0" destOrd="0" presId="urn:microsoft.com/office/officeart/2005/8/layout/list1"/>
    <dgm:cxn modelId="{E6A0007D-694F-4E88-9E9A-93C48A299B50}" type="presParOf" srcId="{191DED20-CA15-4753-9DA7-71A37458A4E2}" destId="{DA6E3F43-FF2C-466D-B042-1BF186915E49}" srcOrd="1" destOrd="0" presId="urn:microsoft.com/office/officeart/2005/8/layout/list1"/>
    <dgm:cxn modelId="{4B66127F-C1F1-4150-8B2C-8A1411094DD0}" type="presParOf" srcId="{699EEF1E-F07E-43E5-8220-57F81856E10A}" destId="{61329672-23F3-492C-9699-3C8164812517}" srcOrd="1" destOrd="0" presId="urn:microsoft.com/office/officeart/2005/8/layout/list1"/>
    <dgm:cxn modelId="{7CA860D7-4547-4719-827B-B25BB76A0A90}" type="presParOf" srcId="{699EEF1E-F07E-43E5-8220-57F81856E10A}" destId="{DE2F04A6-6DFE-415C-A9E8-C6C624DC3C2D}" srcOrd="2" destOrd="0" presId="urn:microsoft.com/office/officeart/2005/8/layout/list1"/>
    <dgm:cxn modelId="{D4D91912-3C5D-4116-8113-09ADB971C92D}" type="presParOf" srcId="{699EEF1E-F07E-43E5-8220-57F81856E10A}" destId="{485B2F60-34CF-4EDE-81DE-B241F0DEFA23}" srcOrd="3" destOrd="0" presId="urn:microsoft.com/office/officeart/2005/8/layout/list1"/>
    <dgm:cxn modelId="{04D882CC-8959-43D5-8A7C-6E8FCBC379F9}" type="presParOf" srcId="{699EEF1E-F07E-43E5-8220-57F81856E10A}" destId="{3934F533-1D89-4E4E-AFE6-B17B48D4C3F1}" srcOrd="4" destOrd="0" presId="urn:microsoft.com/office/officeart/2005/8/layout/list1"/>
    <dgm:cxn modelId="{C6735573-F6AD-499A-B563-E08F2D1D1777}" type="presParOf" srcId="{3934F533-1D89-4E4E-AFE6-B17B48D4C3F1}" destId="{E340A5CC-38D8-444A-A04A-BCF149ED43DD}" srcOrd="0" destOrd="0" presId="urn:microsoft.com/office/officeart/2005/8/layout/list1"/>
    <dgm:cxn modelId="{56D38F36-A157-4E70-973D-980D48068043}" type="presParOf" srcId="{3934F533-1D89-4E4E-AFE6-B17B48D4C3F1}" destId="{68B91601-5AF5-4FE8-8E38-EC7116DF5811}" srcOrd="1" destOrd="0" presId="urn:microsoft.com/office/officeart/2005/8/layout/list1"/>
    <dgm:cxn modelId="{B68D4ED0-0ECA-43A0-9E43-A73A31B8B260}" type="presParOf" srcId="{699EEF1E-F07E-43E5-8220-57F81856E10A}" destId="{B1D88253-1207-4FFF-8A6F-389D30A59C92}" srcOrd="5" destOrd="0" presId="urn:microsoft.com/office/officeart/2005/8/layout/list1"/>
    <dgm:cxn modelId="{102076C0-FFB3-4A5A-95E8-3E075F42C2BB}" type="presParOf" srcId="{699EEF1E-F07E-43E5-8220-57F81856E10A}" destId="{4297BBA2-6155-4306-BECA-D0758D4E8E81}" srcOrd="6" destOrd="0" presId="urn:microsoft.com/office/officeart/2005/8/layout/list1"/>
    <dgm:cxn modelId="{ED9C141E-DFC1-439B-9357-0914F87150CC}" type="presParOf" srcId="{699EEF1E-F07E-43E5-8220-57F81856E10A}" destId="{8F09FDF3-508B-4608-8E04-E0829D1002B7}" srcOrd="7" destOrd="0" presId="urn:microsoft.com/office/officeart/2005/8/layout/list1"/>
    <dgm:cxn modelId="{795B4487-3FDE-4C54-AA45-A2269F965A1E}" type="presParOf" srcId="{699EEF1E-F07E-43E5-8220-57F81856E10A}" destId="{E335B626-5A29-43CE-9E03-7EED3B4F8FDE}" srcOrd="8" destOrd="0" presId="urn:microsoft.com/office/officeart/2005/8/layout/list1"/>
    <dgm:cxn modelId="{C218D20A-C3BF-4FA1-8184-E868DF8EF40A}" type="presParOf" srcId="{E335B626-5A29-43CE-9E03-7EED3B4F8FDE}" destId="{1E603698-EB37-4000-9951-D210B4C2A0E2}" srcOrd="0" destOrd="0" presId="urn:microsoft.com/office/officeart/2005/8/layout/list1"/>
    <dgm:cxn modelId="{17B45732-E45C-4AD1-804A-68810DAB5490}" type="presParOf" srcId="{E335B626-5A29-43CE-9E03-7EED3B4F8FDE}" destId="{10947102-5726-4B66-9388-029BD6E449CE}" srcOrd="1" destOrd="0" presId="urn:microsoft.com/office/officeart/2005/8/layout/list1"/>
    <dgm:cxn modelId="{83B0C55E-644C-4140-B168-05B01ABAEB06}" type="presParOf" srcId="{699EEF1E-F07E-43E5-8220-57F81856E10A}" destId="{C12B2241-41C6-49F9-8F79-9F8654152C68}" srcOrd="9" destOrd="0" presId="urn:microsoft.com/office/officeart/2005/8/layout/list1"/>
    <dgm:cxn modelId="{2922E4A6-7943-4C22-AEA9-889D1B73DB4E}" type="presParOf" srcId="{699EEF1E-F07E-43E5-8220-57F81856E10A}" destId="{89B38693-93D4-4187-B610-1CCF3096A90A}" srcOrd="10" destOrd="0" presId="urn:microsoft.com/office/officeart/2005/8/layout/list1"/>
    <dgm:cxn modelId="{7F6290C6-177C-49EF-ABBA-EC95E1C7FCA3}" type="presParOf" srcId="{699EEF1E-F07E-43E5-8220-57F81856E10A}" destId="{9DF26C63-34B7-441E-9260-722B113BDF0B}" srcOrd="11" destOrd="0" presId="urn:microsoft.com/office/officeart/2005/8/layout/list1"/>
    <dgm:cxn modelId="{56C3A6F8-DFE0-43FA-BDDC-50898B75368F}" type="presParOf" srcId="{699EEF1E-F07E-43E5-8220-57F81856E10A}" destId="{8B85B223-83F4-4C6D-9FE3-A41AA36F6E7F}" srcOrd="12" destOrd="0" presId="urn:microsoft.com/office/officeart/2005/8/layout/list1"/>
    <dgm:cxn modelId="{53C58EAA-91FC-4A54-9BCF-0B88F54C0137}" type="presParOf" srcId="{8B85B223-83F4-4C6D-9FE3-A41AA36F6E7F}" destId="{DB5CB140-C2A6-4326-9708-5D1C5B742C7B}" srcOrd="0" destOrd="0" presId="urn:microsoft.com/office/officeart/2005/8/layout/list1"/>
    <dgm:cxn modelId="{8895D8D1-DB6F-4C5F-9599-6459578EAB59}" type="presParOf" srcId="{8B85B223-83F4-4C6D-9FE3-A41AA36F6E7F}" destId="{EA256F8A-6396-4FB1-8E41-3A1186F9E438}" srcOrd="1" destOrd="0" presId="urn:microsoft.com/office/officeart/2005/8/layout/list1"/>
    <dgm:cxn modelId="{26BA4483-E73F-40C1-A1A8-96F7E9B96204}" type="presParOf" srcId="{699EEF1E-F07E-43E5-8220-57F81856E10A}" destId="{A6B71C38-EB5E-4AD1-AFA3-5CE4E69B8A8A}" srcOrd="13" destOrd="0" presId="urn:microsoft.com/office/officeart/2005/8/layout/list1"/>
    <dgm:cxn modelId="{F03FE84D-D906-41AF-BF8C-4D26626B9FD9}" type="presParOf" srcId="{699EEF1E-F07E-43E5-8220-57F81856E10A}" destId="{7F88B522-132C-4AAC-A70A-8596343A2CE7}" srcOrd="14" destOrd="0" presId="urn:microsoft.com/office/officeart/2005/8/layout/list1"/>
    <dgm:cxn modelId="{0B765F72-9068-481B-AF73-75E26612EBA8}" type="presParOf" srcId="{699EEF1E-F07E-43E5-8220-57F81856E10A}" destId="{719C98AE-2E86-4E90-951A-5CDF6750B19C}" srcOrd="15" destOrd="0" presId="urn:microsoft.com/office/officeart/2005/8/layout/list1"/>
    <dgm:cxn modelId="{ABE15CEE-5D43-413D-85A8-682115C1B4B7}" type="presParOf" srcId="{699EEF1E-F07E-43E5-8220-57F81856E10A}" destId="{D3495565-469D-4C9C-9F39-7C38445CC5AC}" srcOrd="16" destOrd="0" presId="urn:microsoft.com/office/officeart/2005/8/layout/list1"/>
    <dgm:cxn modelId="{90FE7AD0-8BD1-4F64-8EB5-1A48ADD8C820}" type="presParOf" srcId="{D3495565-469D-4C9C-9F39-7C38445CC5AC}" destId="{1894356C-BFEE-4D1E-9DD0-450E4CE5A2FE}" srcOrd="0" destOrd="0" presId="urn:microsoft.com/office/officeart/2005/8/layout/list1"/>
    <dgm:cxn modelId="{FDDAA094-24CA-4833-A740-8D0D9C3442F8}" type="presParOf" srcId="{D3495565-469D-4C9C-9F39-7C38445CC5AC}" destId="{AC8110A4-87A0-4CC4-AC17-142C32638EA7}" srcOrd="1" destOrd="0" presId="urn:microsoft.com/office/officeart/2005/8/layout/list1"/>
    <dgm:cxn modelId="{6FA334C0-133A-4BE2-89B8-30FA390374AC}" type="presParOf" srcId="{699EEF1E-F07E-43E5-8220-57F81856E10A}" destId="{5D3283F4-BE88-4D95-B26D-4399723ADD28}" srcOrd="17" destOrd="0" presId="urn:microsoft.com/office/officeart/2005/8/layout/list1"/>
    <dgm:cxn modelId="{90177664-D090-4CC9-B368-AAB5B580CFC9}" type="presParOf" srcId="{699EEF1E-F07E-43E5-8220-57F81856E10A}" destId="{85B7BCA3-56FC-4465-90B4-B65E29BF7252}" srcOrd="18" destOrd="0" presId="urn:microsoft.com/office/officeart/2005/8/layout/list1"/>
    <dgm:cxn modelId="{1A5DB429-66EC-4D27-ABAE-B5CEACA3254C}" type="presParOf" srcId="{699EEF1E-F07E-43E5-8220-57F81856E10A}" destId="{C7B55807-4A5E-4FDC-8EFF-90FABD19DB4A}" srcOrd="19" destOrd="0" presId="urn:microsoft.com/office/officeart/2005/8/layout/list1"/>
    <dgm:cxn modelId="{36A675D3-E620-4093-9A59-2B9F1ED1A2E5}" type="presParOf" srcId="{699EEF1E-F07E-43E5-8220-57F81856E10A}" destId="{74C633A4-47D3-4815-8C15-AA304C9A8143}" srcOrd="20" destOrd="0" presId="urn:microsoft.com/office/officeart/2005/8/layout/list1"/>
    <dgm:cxn modelId="{6714F488-D47A-4170-91F7-DCDE3CAB26BF}" type="presParOf" srcId="{74C633A4-47D3-4815-8C15-AA304C9A8143}" destId="{95175CAA-EE0C-4D30-984A-06AC8C04258B}" srcOrd="0" destOrd="0" presId="urn:microsoft.com/office/officeart/2005/8/layout/list1"/>
    <dgm:cxn modelId="{B8D0264E-CAE7-47FE-9804-6654CF2EA3DD}" type="presParOf" srcId="{74C633A4-47D3-4815-8C15-AA304C9A8143}" destId="{0B2FEA2A-4AE5-479E-8D86-614CA6E3BD9D}" srcOrd="1" destOrd="0" presId="urn:microsoft.com/office/officeart/2005/8/layout/list1"/>
    <dgm:cxn modelId="{26074D3E-624A-4F7A-A878-C38A13D5E82F}" type="presParOf" srcId="{699EEF1E-F07E-43E5-8220-57F81856E10A}" destId="{06F34AF9-5982-498A-B80F-D696DCB955F1}" srcOrd="21" destOrd="0" presId="urn:microsoft.com/office/officeart/2005/8/layout/list1"/>
    <dgm:cxn modelId="{4CF2E812-44D3-42E3-AFE7-B85C670FF649}" type="presParOf" srcId="{699EEF1E-F07E-43E5-8220-57F81856E10A}" destId="{5AA8D81E-1A84-4987-8A69-ED511D52D11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0A8AA6-4E6F-442E-B027-8F451B36EF53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4E73F27-D795-4A56-BC22-BD55A572A0A2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More Resilient Features + Scale Adaptation</a:t>
          </a:r>
          <a:endParaRPr lang="en-US" dirty="0"/>
        </a:p>
      </dgm:t>
    </dgm:pt>
    <dgm:pt modelId="{65D9CA38-C1A8-49D6-9365-0AE60921957B}" type="parTrans" cxnId="{10CFF936-B0F7-4109-A1C1-2D26554F3C55}">
      <dgm:prSet/>
      <dgm:spPr/>
      <dgm:t>
        <a:bodyPr/>
        <a:lstStyle/>
        <a:p>
          <a:endParaRPr lang="en-US"/>
        </a:p>
      </dgm:t>
    </dgm:pt>
    <dgm:pt modelId="{1F17BECC-DADC-4028-810C-47438FF628AA}" type="sibTrans" cxnId="{10CFF936-B0F7-4109-A1C1-2D26554F3C55}">
      <dgm:prSet/>
      <dgm:spPr/>
      <dgm:t>
        <a:bodyPr/>
        <a:lstStyle/>
        <a:p>
          <a:endParaRPr lang="en-US"/>
        </a:p>
      </dgm:t>
    </dgm:pt>
    <dgm:pt modelId="{B6C62DE0-C743-44A5-AADD-CB316A63D917}">
      <dgm:prSet/>
      <dgm:spPr/>
      <dgm:t>
        <a:bodyPr/>
        <a:lstStyle/>
        <a:p>
          <a:r>
            <a:rPr lang="en-US" smtClean="0">
              <a:latin typeface="Times New Roman" pitchFamily="18" charset="0"/>
              <a:cs typeface="Times New Roman" pitchFamily="18" charset="0"/>
            </a:rPr>
            <a:t>Active Occlusion Handling</a:t>
          </a:r>
          <a:endParaRPr lang="en-US" dirty="0" smtClean="0">
            <a:latin typeface="Times New Roman" pitchFamily="18" charset="0"/>
            <a:cs typeface="Times New Roman" pitchFamily="18" charset="0"/>
          </a:endParaRPr>
        </a:p>
      </dgm:t>
    </dgm:pt>
    <dgm:pt modelId="{5F8004D2-180E-4D2E-A4FF-BC98141E3F7D}" type="parTrans" cxnId="{B6AEEA7A-E5C4-4D94-B583-0FEBAB452FE9}">
      <dgm:prSet/>
      <dgm:spPr/>
      <dgm:t>
        <a:bodyPr/>
        <a:lstStyle/>
        <a:p>
          <a:endParaRPr lang="en-US"/>
        </a:p>
      </dgm:t>
    </dgm:pt>
    <dgm:pt modelId="{BFC7DD8F-DE2B-4A02-8143-C70B30DF3C0B}" type="sibTrans" cxnId="{B6AEEA7A-E5C4-4D94-B583-0FEBAB452FE9}">
      <dgm:prSet/>
      <dgm:spPr/>
      <dgm:t>
        <a:bodyPr/>
        <a:lstStyle/>
        <a:p>
          <a:endParaRPr lang="en-US"/>
        </a:p>
      </dgm:t>
    </dgm:pt>
    <dgm:pt modelId="{D3CCF055-5A27-46E6-BA97-A0D201678CB6}">
      <dgm:prSet/>
      <dgm:spPr/>
      <dgm:t>
        <a:bodyPr/>
        <a:lstStyle/>
        <a:p>
          <a:r>
            <a:rPr lang="en-US" smtClean="0">
              <a:latin typeface="Times New Roman" pitchFamily="18" charset="0"/>
              <a:cs typeface="Times New Roman" pitchFamily="18" charset="0"/>
            </a:rPr>
            <a:t>Measure the Confidence of each Data Channel</a:t>
          </a:r>
          <a:endParaRPr lang="en-US" dirty="0" smtClean="0">
            <a:latin typeface="Times New Roman" pitchFamily="18" charset="0"/>
            <a:cs typeface="Times New Roman" pitchFamily="18" charset="0"/>
          </a:endParaRPr>
        </a:p>
      </dgm:t>
    </dgm:pt>
    <dgm:pt modelId="{FFD49FCF-762D-4633-A401-C3F802F92DDD}" type="parTrans" cxnId="{280AA5CB-3E15-4923-AA52-93B94FD38F5D}">
      <dgm:prSet/>
      <dgm:spPr/>
      <dgm:t>
        <a:bodyPr/>
        <a:lstStyle/>
        <a:p>
          <a:endParaRPr lang="en-US"/>
        </a:p>
      </dgm:t>
    </dgm:pt>
    <dgm:pt modelId="{BDE487C0-8FB7-4055-BEBF-89D086A3EAC6}" type="sibTrans" cxnId="{280AA5CB-3E15-4923-AA52-93B94FD38F5D}">
      <dgm:prSet/>
      <dgm:spPr/>
      <dgm:t>
        <a:bodyPr/>
        <a:lstStyle/>
        <a:p>
          <a:endParaRPr lang="en-US"/>
        </a:p>
      </dgm:t>
    </dgm:pt>
    <dgm:pt modelId="{7C187743-10A2-468D-A353-3F6948667D4F}">
      <dgm:prSet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Adaptive Model Update</a:t>
          </a:r>
        </a:p>
      </dgm:t>
    </dgm:pt>
    <dgm:pt modelId="{C1B72E28-144C-4611-87E2-4C3408E0799B}" type="parTrans" cxnId="{F7E9ED95-3DC8-4534-8CBD-C2B4EFD0B6D5}">
      <dgm:prSet/>
      <dgm:spPr/>
      <dgm:t>
        <a:bodyPr/>
        <a:lstStyle/>
        <a:p>
          <a:endParaRPr lang="en-US"/>
        </a:p>
      </dgm:t>
    </dgm:pt>
    <dgm:pt modelId="{B2CA1F23-0D2C-4C40-B1D7-B9D8FBFA7E88}" type="sibTrans" cxnId="{F7E9ED95-3DC8-4534-8CBD-C2B4EFD0B6D5}">
      <dgm:prSet/>
      <dgm:spPr/>
      <dgm:t>
        <a:bodyPr/>
        <a:lstStyle/>
        <a:p>
          <a:endParaRPr lang="en-US"/>
        </a:p>
      </dgm:t>
    </dgm:pt>
    <dgm:pt modelId="{6F3C8CB8-D2CB-439B-AAB7-D7FEB42F0CBA}" type="pres">
      <dgm:prSet presAssocID="{6D0A8AA6-4E6F-442E-B027-8F451B36EF5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E759CE-134F-42E8-BD6A-383F98E8427C}" type="pres">
      <dgm:prSet presAssocID="{34E73F27-D795-4A56-BC22-BD55A572A0A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BDD1AD-C85E-4FC1-BF36-DC282E3A8CA6}" type="pres">
      <dgm:prSet presAssocID="{1F17BECC-DADC-4028-810C-47438FF628AA}" presName="sibTrans" presStyleCnt="0"/>
      <dgm:spPr/>
    </dgm:pt>
    <dgm:pt modelId="{1C8E932D-9942-4EBB-8F84-D52FABC3BE40}" type="pres">
      <dgm:prSet presAssocID="{B6C62DE0-C743-44A5-AADD-CB316A63D91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7BA2B-AD1A-4903-9B15-A1F7EA067485}" type="pres">
      <dgm:prSet presAssocID="{BFC7DD8F-DE2B-4A02-8143-C70B30DF3C0B}" presName="sibTrans" presStyleCnt="0"/>
      <dgm:spPr/>
    </dgm:pt>
    <dgm:pt modelId="{ED18114E-3BA7-4AC8-A0BF-ED578F88BD37}" type="pres">
      <dgm:prSet presAssocID="{D3CCF055-5A27-46E6-BA97-A0D201678CB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FBB67E-4515-47D4-9241-DA38176602BA}" type="pres">
      <dgm:prSet presAssocID="{BDE487C0-8FB7-4055-BEBF-89D086A3EAC6}" presName="sibTrans" presStyleCnt="0"/>
      <dgm:spPr/>
    </dgm:pt>
    <dgm:pt modelId="{656B1885-6B2D-4A0B-8625-8789FE2F96D1}" type="pres">
      <dgm:prSet presAssocID="{7C187743-10A2-468D-A353-3F6948667D4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E9ED95-3DC8-4534-8CBD-C2B4EFD0B6D5}" srcId="{6D0A8AA6-4E6F-442E-B027-8F451B36EF53}" destId="{7C187743-10A2-468D-A353-3F6948667D4F}" srcOrd="3" destOrd="0" parTransId="{C1B72E28-144C-4611-87E2-4C3408E0799B}" sibTransId="{B2CA1F23-0D2C-4C40-B1D7-B9D8FBFA7E88}"/>
    <dgm:cxn modelId="{5882ADED-A6C1-4E17-A04D-3FE473D8B764}" type="presOf" srcId="{D3CCF055-5A27-46E6-BA97-A0D201678CB6}" destId="{ED18114E-3BA7-4AC8-A0BF-ED578F88BD37}" srcOrd="0" destOrd="0" presId="urn:microsoft.com/office/officeart/2005/8/layout/default"/>
    <dgm:cxn modelId="{B6AEEA7A-E5C4-4D94-B583-0FEBAB452FE9}" srcId="{6D0A8AA6-4E6F-442E-B027-8F451B36EF53}" destId="{B6C62DE0-C743-44A5-AADD-CB316A63D917}" srcOrd="1" destOrd="0" parTransId="{5F8004D2-180E-4D2E-A4FF-BC98141E3F7D}" sibTransId="{BFC7DD8F-DE2B-4A02-8143-C70B30DF3C0B}"/>
    <dgm:cxn modelId="{F40767DA-4C03-43AD-B55C-46CE85686F47}" type="presOf" srcId="{7C187743-10A2-468D-A353-3F6948667D4F}" destId="{656B1885-6B2D-4A0B-8625-8789FE2F96D1}" srcOrd="0" destOrd="0" presId="urn:microsoft.com/office/officeart/2005/8/layout/default"/>
    <dgm:cxn modelId="{280AA5CB-3E15-4923-AA52-93B94FD38F5D}" srcId="{6D0A8AA6-4E6F-442E-B027-8F451B36EF53}" destId="{D3CCF055-5A27-46E6-BA97-A0D201678CB6}" srcOrd="2" destOrd="0" parTransId="{FFD49FCF-762D-4633-A401-C3F802F92DDD}" sibTransId="{BDE487C0-8FB7-4055-BEBF-89D086A3EAC6}"/>
    <dgm:cxn modelId="{8776DBFE-6E53-45A0-A3A8-68E8E51BE49A}" type="presOf" srcId="{6D0A8AA6-4E6F-442E-B027-8F451B36EF53}" destId="{6F3C8CB8-D2CB-439B-AAB7-D7FEB42F0CBA}" srcOrd="0" destOrd="0" presId="urn:microsoft.com/office/officeart/2005/8/layout/default"/>
    <dgm:cxn modelId="{FFBFBD35-32FB-44B7-9458-4A9426615834}" type="presOf" srcId="{34E73F27-D795-4A56-BC22-BD55A572A0A2}" destId="{0FE759CE-134F-42E8-BD6A-383F98E8427C}" srcOrd="0" destOrd="0" presId="urn:microsoft.com/office/officeart/2005/8/layout/default"/>
    <dgm:cxn modelId="{858AB35C-0F52-4033-AD7F-7A63FF3E1AA7}" type="presOf" srcId="{B6C62DE0-C743-44A5-AADD-CB316A63D917}" destId="{1C8E932D-9942-4EBB-8F84-D52FABC3BE40}" srcOrd="0" destOrd="0" presId="urn:microsoft.com/office/officeart/2005/8/layout/default"/>
    <dgm:cxn modelId="{10CFF936-B0F7-4109-A1C1-2D26554F3C55}" srcId="{6D0A8AA6-4E6F-442E-B027-8F451B36EF53}" destId="{34E73F27-D795-4A56-BC22-BD55A572A0A2}" srcOrd="0" destOrd="0" parTransId="{65D9CA38-C1A8-49D6-9365-0AE60921957B}" sibTransId="{1F17BECC-DADC-4028-810C-47438FF628AA}"/>
    <dgm:cxn modelId="{AC46FF87-B6F9-421D-8D87-609C7FB4C7E0}" type="presParOf" srcId="{6F3C8CB8-D2CB-439B-AAB7-D7FEB42F0CBA}" destId="{0FE759CE-134F-42E8-BD6A-383F98E8427C}" srcOrd="0" destOrd="0" presId="urn:microsoft.com/office/officeart/2005/8/layout/default"/>
    <dgm:cxn modelId="{3E3DDC64-6447-4B4E-A248-AAD29B7DF5C3}" type="presParOf" srcId="{6F3C8CB8-D2CB-439B-AAB7-D7FEB42F0CBA}" destId="{10BDD1AD-C85E-4FC1-BF36-DC282E3A8CA6}" srcOrd="1" destOrd="0" presId="urn:microsoft.com/office/officeart/2005/8/layout/default"/>
    <dgm:cxn modelId="{80B694F5-5889-43E5-956D-0AFDAF76ECC7}" type="presParOf" srcId="{6F3C8CB8-D2CB-439B-AAB7-D7FEB42F0CBA}" destId="{1C8E932D-9942-4EBB-8F84-D52FABC3BE40}" srcOrd="2" destOrd="0" presId="urn:microsoft.com/office/officeart/2005/8/layout/default"/>
    <dgm:cxn modelId="{5D6406BE-D0A4-4775-9064-2B8EB7ACDA4E}" type="presParOf" srcId="{6F3C8CB8-D2CB-439B-AAB7-D7FEB42F0CBA}" destId="{20D7BA2B-AD1A-4903-9B15-A1F7EA067485}" srcOrd="3" destOrd="0" presId="urn:microsoft.com/office/officeart/2005/8/layout/default"/>
    <dgm:cxn modelId="{90479D8B-8EA9-4E1A-84E9-D3DB858F2B74}" type="presParOf" srcId="{6F3C8CB8-D2CB-439B-AAB7-D7FEB42F0CBA}" destId="{ED18114E-3BA7-4AC8-A0BF-ED578F88BD37}" srcOrd="4" destOrd="0" presId="urn:microsoft.com/office/officeart/2005/8/layout/default"/>
    <dgm:cxn modelId="{66ED6645-A93E-4051-BF3E-0E2C364B3638}" type="presParOf" srcId="{6F3C8CB8-D2CB-439B-AAB7-D7FEB42F0CBA}" destId="{0CFBB67E-4515-47D4-9241-DA38176602BA}" srcOrd="5" destOrd="0" presId="urn:microsoft.com/office/officeart/2005/8/layout/default"/>
    <dgm:cxn modelId="{F9E4B928-97FD-4291-9863-1614BA2C50B4}" type="presParOf" srcId="{6F3C8CB8-D2CB-439B-AAB7-D7FEB42F0CBA}" destId="{656B1885-6B2D-4A0B-8625-8789FE2F96D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299E1-A581-4301-8CF1-A7057C7F2B22}">
      <dsp:nvSpPr>
        <dsp:cNvPr id="0" name=""/>
        <dsp:cNvSpPr/>
      </dsp:nvSpPr>
      <dsp:spPr>
        <a:xfrm>
          <a:off x="-2841372" y="-437911"/>
          <a:ext cx="3390422" cy="3390422"/>
        </a:xfrm>
        <a:prstGeom prst="blockArc">
          <a:avLst>
            <a:gd name="adj1" fmla="val 18900000"/>
            <a:gd name="adj2" fmla="val 2700000"/>
            <a:gd name="adj3" fmla="val 637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F79ED-1987-40CE-B7C7-F1A1151039AB}">
      <dsp:nvSpPr>
        <dsp:cNvPr id="0" name=""/>
        <dsp:cNvSpPr/>
      </dsp:nvSpPr>
      <dsp:spPr>
        <a:xfrm>
          <a:off x="353012" y="251459"/>
          <a:ext cx="8676452" cy="5029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19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Dynamic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Pixels of other object close to camera</a:t>
          </a:r>
          <a:endParaRPr lang="en-US" sz="2000" kern="1200" dirty="0">
            <a:solidFill>
              <a:schemeClr val="tx2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53012" y="251459"/>
        <a:ext cx="8676452" cy="502919"/>
      </dsp:txXfrm>
    </dsp:sp>
    <dsp:sp modelId="{2E9FFB88-4F60-453A-B78B-531C9BB40083}">
      <dsp:nvSpPr>
        <dsp:cNvPr id="0" name=""/>
        <dsp:cNvSpPr/>
      </dsp:nvSpPr>
      <dsp:spPr>
        <a:xfrm>
          <a:off x="38687" y="188594"/>
          <a:ext cx="628649" cy="6286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D5A99-942D-4673-B898-FB1969E0DA9F}">
      <dsp:nvSpPr>
        <dsp:cNvPr id="0" name=""/>
        <dsp:cNvSpPr/>
      </dsp:nvSpPr>
      <dsp:spPr>
        <a:xfrm>
          <a:off x="535823" y="1005839"/>
          <a:ext cx="8493640" cy="5029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19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Scene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Still objects are closer to camera than the target object</a:t>
          </a:r>
        </a:p>
      </dsp:txBody>
      <dsp:txXfrm>
        <a:off x="535823" y="1005839"/>
        <a:ext cx="8493640" cy="502919"/>
      </dsp:txXfrm>
    </dsp:sp>
    <dsp:sp modelId="{B9FFBC7C-3F1F-43D1-9D76-A3EC06B47E0B}">
      <dsp:nvSpPr>
        <dsp:cNvPr id="0" name=""/>
        <dsp:cNvSpPr/>
      </dsp:nvSpPr>
      <dsp:spPr>
        <a:xfrm>
          <a:off x="221498" y="942974"/>
          <a:ext cx="628649" cy="6286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4C89E-5A77-4F62-B70F-369A4ABD3E50}">
      <dsp:nvSpPr>
        <dsp:cNvPr id="0" name=""/>
        <dsp:cNvSpPr/>
      </dsp:nvSpPr>
      <dsp:spPr>
        <a:xfrm>
          <a:off x="353012" y="1760219"/>
          <a:ext cx="8676452" cy="5029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19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Apparent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Due to shape change, silhouette motion, shadows, self-</a:t>
          </a:r>
          <a:r>
            <a:rPr lang="en-US" sz="2000" kern="1200" dirty="0" err="1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occ</a:t>
          </a:r>
          <a:endParaRPr lang="en-US" sz="2000" kern="1200" dirty="0">
            <a:solidFill>
              <a:schemeClr val="tx2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53012" y="1760219"/>
        <a:ext cx="8676452" cy="502919"/>
      </dsp:txXfrm>
    </dsp:sp>
    <dsp:sp modelId="{46AB5C17-F93B-48AF-B2AD-1E52BD4CF21C}">
      <dsp:nvSpPr>
        <dsp:cNvPr id="0" name=""/>
        <dsp:cNvSpPr/>
      </dsp:nvSpPr>
      <dsp:spPr>
        <a:xfrm>
          <a:off x="38687" y="1697354"/>
          <a:ext cx="628649" cy="6286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F04A6-6DFE-415C-A9E8-C6C624DC3C2D}">
      <dsp:nvSpPr>
        <dsp:cNvPr id="0" name=""/>
        <dsp:cNvSpPr/>
      </dsp:nvSpPr>
      <dsp:spPr>
        <a:xfrm>
          <a:off x="0" y="303239"/>
          <a:ext cx="88391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E3F43-FF2C-466D-B042-1BF186915E49}">
      <dsp:nvSpPr>
        <dsp:cNvPr id="0" name=""/>
        <dsp:cNvSpPr/>
      </dsp:nvSpPr>
      <dsp:spPr>
        <a:xfrm>
          <a:off x="441960" y="37559"/>
          <a:ext cx="6797026" cy="531360"/>
        </a:xfrm>
        <a:prstGeom prst="round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A. 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Edge PF</a:t>
          </a:r>
          <a:endParaRPr lang="en-US" sz="2400" kern="1200" dirty="0"/>
        </a:p>
      </dsp:txBody>
      <dsp:txXfrm>
        <a:off x="467899" y="63498"/>
        <a:ext cx="6745148" cy="479482"/>
      </dsp:txXfrm>
    </dsp:sp>
    <dsp:sp modelId="{4297BBA2-6155-4306-BECA-D0758D4E8E81}">
      <dsp:nvSpPr>
        <dsp:cNvPr id="0" name=""/>
        <dsp:cNvSpPr/>
      </dsp:nvSpPr>
      <dsp:spPr>
        <a:xfrm>
          <a:off x="0" y="1119719"/>
          <a:ext cx="88391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3720337"/>
              <a:satOff val="-1421"/>
              <a:lumOff val="-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91601-5AF5-4FE8-8E38-EC7116DF5811}">
      <dsp:nvSpPr>
        <dsp:cNvPr id="0" name=""/>
        <dsp:cNvSpPr/>
      </dsp:nvSpPr>
      <dsp:spPr>
        <a:xfrm>
          <a:off x="441960" y="854039"/>
          <a:ext cx="6797026" cy="531360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B. 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Edge + Color PF</a:t>
          </a:r>
        </a:p>
      </dsp:txBody>
      <dsp:txXfrm>
        <a:off x="467899" y="879978"/>
        <a:ext cx="6745148" cy="479482"/>
      </dsp:txXfrm>
    </dsp:sp>
    <dsp:sp modelId="{89B38693-93D4-4187-B610-1CCF3096A90A}">
      <dsp:nvSpPr>
        <dsp:cNvPr id="0" name=""/>
        <dsp:cNvSpPr/>
      </dsp:nvSpPr>
      <dsp:spPr>
        <a:xfrm>
          <a:off x="0" y="1936199"/>
          <a:ext cx="88391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7440673"/>
              <a:satOff val="-2842"/>
              <a:lumOff val="-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47102-5726-4B66-9388-029BD6E449CE}">
      <dsp:nvSpPr>
        <dsp:cNvPr id="0" name=""/>
        <dsp:cNvSpPr/>
      </dsp:nvSpPr>
      <dsp:spPr>
        <a:xfrm>
          <a:off x="441960" y="1670519"/>
          <a:ext cx="6797026" cy="531360"/>
        </a:xfrm>
        <a:prstGeom prst="roundRect">
          <a:avLst/>
        </a:prstGeom>
        <a:solidFill>
          <a:srgbClr val="3333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C. 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Edge + Color + Depth PF</a:t>
          </a:r>
        </a:p>
      </dsp:txBody>
      <dsp:txXfrm>
        <a:off x="467899" y="1696458"/>
        <a:ext cx="6745148" cy="479482"/>
      </dsp:txXfrm>
    </dsp:sp>
    <dsp:sp modelId="{7F88B522-132C-4AAC-A70A-8596343A2CE7}">
      <dsp:nvSpPr>
        <dsp:cNvPr id="0" name=""/>
        <dsp:cNvSpPr/>
      </dsp:nvSpPr>
      <dsp:spPr>
        <a:xfrm>
          <a:off x="0" y="2752680"/>
          <a:ext cx="88391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11161010"/>
              <a:satOff val="-4262"/>
              <a:lumOff val="-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56F8A-6396-4FB1-8E41-3A1186F9E438}">
      <dsp:nvSpPr>
        <dsp:cNvPr id="0" name=""/>
        <dsp:cNvSpPr/>
      </dsp:nvSpPr>
      <dsp:spPr>
        <a:xfrm>
          <a:off x="441960" y="2486999"/>
          <a:ext cx="6797026" cy="531360"/>
        </a:xfrm>
        <a:prstGeom prst="roundRect">
          <a:avLst/>
        </a:prstGeom>
        <a:solidFill>
          <a:srgbClr val="00FF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D. </a:t>
          </a:r>
          <a:r>
            <a:rPr lang="en-US" sz="24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Edge + Color + Depth + Texture PF</a:t>
          </a:r>
        </a:p>
      </dsp:txBody>
      <dsp:txXfrm>
        <a:off x="467899" y="2512938"/>
        <a:ext cx="6745148" cy="479482"/>
      </dsp:txXfrm>
    </dsp:sp>
    <dsp:sp modelId="{85B7BCA3-56FC-4465-90B4-B65E29BF7252}">
      <dsp:nvSpPr>
        <dsp:cNvPr id="0" name=""/>
        <dsp:cNvSpPr/>
      </dsp:nvSpPr>
      <dsp:spPr>
        <a:xfrm>
          <a:off x="0" y="3569160"/>
          <a:ext cx="88391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14881347"/>
              <a:satOff val="-5683"/>
              <a:lumOff val="-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110A4-87A0-4CC4-AC17-142C32638EA7}">
      <dsp:nvSpPr>
        <dsp:cNvPr id="0" name=""/>
        <dsp:cNvSpPr/>
      </dsp:nvSpPr>
      <dsp:spPr>
        <a:xfrm>
          <a:off x="441960" y="3303480"/>
          <a:ext cx="6797026" cy="531360"/>
        </a:xfrm>
        <a:prstGeom prst="roundRect">
          <a:avLst/>
        </a:prstGeom>
        <a:solidFill>
          <a:srgbClr val="FF00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E. 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Edge + Color + Depth + Texture + 3D Shape PF</a:t>
          </a:r>
        </a:p>
      </dsp:txBody>
      <dsp:txXfrm>
        <a:off x="467899" y="3329419"/>
        <a:ext cx="6745148" cy="479482"/>
      </dsp:txXfrm>
    </dsp:sp>
    <dsp:sp modelId="{5AA8D81E-1A84-4987-8A69-ED511D52D11A}">
      <dsp:nvSpPr>
        <dsp:cNvPr id="0" name=""/>
        <dsp:cNvSpPr/>
      </dsp:nvSpPr>
      <dsp:spPr>
        <a:xfrm>
          <a:off x="0" y="4385640"/>
          <a:ext cx="88391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18601683"/>
              <a:satOff val="-7104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FEA2A-4AE5-479E-8D86-614CA6E3BD9D}">
      <dsp:nvSpPr>
        <dsp:cNvPr id="0" name=""/>
        <dsp:cNvSpPr/>
      </dsp:nvSpPr>
      <dsp:spPr>
        <a:xfrm>
          <a:off x="441960" y="4119960"/>
          <a:ext cx="6797026" cy="531360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F. 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Occlusion Aware PF</a:t>
          </a:r>
        </a:p>
      </dsp:txBody>
      <dsp:txXfrm>
        <a:off x="467899" y="4145899"/>
        <a:ext cx="6745148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759CE-134F-42E8-BD6A-383F98E8427C}">
      <dsp:nvSpPr>
        <dsp:cNvPr id="0" name=""/>
        <dsp:cNvSpPr/>
      </dsp:nvSpPr>
      <dsp:spPr>
        <a:xfrm>
          <a:off x="463822" y="471"/>
          <a:ext cx="3731121" cy="22386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latin typeface="Times New Roman" pitchFamily="18" charset="0"/>
              <a:cs typeface="Times New Roman" pitchFamily="18" charset="0"/>
            </a:rPr>
            <a:t>More Resilient Features + Scale Adaptation</a:t>
          </a:r>
          <a:endParaRPr lang="en-US" sz="3700" kern="1200" dirty="0"/>
        </a:p>
      </dsp:txBody>
      <dsp:txXfrm>
        <a:off x="463822" y="471"/>
        <a:ext cx="3731121" cy="2238672"/>
      </dsp:txXfrm>
    </dsp:sp>
    <dsp:sp modelId="{1C8E932D-9942-4EBB-8F84-D52FABC3BE40}">
      <dsp:nvSpPr>
        <dsp:cNvPr id="0" name=""/>
        <dsp:cNvSpPr/>
      </dsp:nvSpPr>
      <dsp:spPr>
        <a:xfrm>
          <a:off x="4568056" y="471"/>
          <a:ext cx="3731121" cy="2238672"/>
        </a:xfrm>
        <a:prstGeom prst="rect">
          <a:avLst/>
        </a:prstGeom>
        <a:solidFill>
          <a:schemeClr val="accent5">
            <a:hueOff val="6200561"/>
            <a:satOff val="-2368"/>
            <a:lumOff val="-7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smtClean="0">
              <a:latin typeface="Times New Roman" pitchFamily="18" charset="0"/>
              <a:cs typeface="Times New Roman" pitchFamily="18" charset="0"/>
            </a:rPr>
            <a:t>Active Occlusion Handling</a:t>
          </a:r>
          <a:endParaRPr lang="en-US" sz="37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4568056" y="471"/>
        <a:ext cx="3731121" cy="2238672"/>
      </dsp:txXfrm>
    </dsp:sp>
    <dsp:sp modelId="{ED18114E-3BA7-4AC8-A0BF-ED578F88BD37}">
      <dsp:nvSpPr>
        <dsp:cNvPr id="0" name=""/>
        <dsp:cNvSpPr/>
      </dsp:nvSpPr>
      <dsp:spPr>
        <a:xfrm>
          <a:off x="463822" y="2612256"/>
          <a:ext cx="3731121" cy="2238672"/>
        </a:xfrm>
        <a:prstGeom prst="rect">
          <a:avLst/>
        </a:prstGeom>
        <a:solidFill>
          <a:schemeClr val="accent5">
            <a:hueOff val="12401122"/>
            <a:satOff val="-4736"/>
            <a:lumOff val="-143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smtClean="0">
              <a:latin typeface="Times New Roman" pitchFamily="18" charset="0"/>
              <a:cs typeface="Times New Roman" pitchFamily="18" charset="0"/>
            </a:rPr>
            <a:t>Measure the Confidence of each Data Channel</a:t>
          </a:r>
          <a:endParaRPr lang="en-US" sz="37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463822" y="2612256"/>
        <a:ext cx="3731121" cy="2238672"/>
      </dsp:txXfrm>
    </dsp:sp>
    <dsp:sp modelId="{656B1885-6B2D-4A0B-8625-8789FE2F96D1}">
      <dsp:nvSpPr>
        <dsp:cNvPr id="0" name=""/>
        <dsp:cNvSpPr/>
      </dsp:nvSpPr>
      <dsp:spPr>
        <a:xfrm>
          <a:off x="4568056" y="2612256"/>
          <a:ext cx="3731121" cy="2238672"/>
        </a:xfrm>
        <a:prstGeom prst="rect">
          <a:avLst/>
        </a:prstGeom>
        <a:solidFill>
          <a:schemeClr val="accent5">
            <a:hueOff val="18601683"/>
            <a:satOff val="-7104"/>
            <a:lumOff val="-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latin typeface="Times New Roman" pitchFamily="18" charset="0"/>
              <a:cs typeface="Times New Roman" pitchFamily="18" charset="0"/>
            </a:rPr>
            <a:t>Adaptive Model Update</a:t>
          </a:r>
        </a:p>
      </dsp:txBody>
      <dsp:txXfrm>
        <a:off x="4568056" y="2612256"/>
        <a:ext cx="3731121" cy="2238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11" Type="http://schemas.openxmlformats.org/officeDocument/2006/relationships/image" Target="../media/image56.wmf"/><Relationship Id="rId5" Type="http://schemas.openxmlformats.org/officeDocument/2006/relationships/image" Target="../media/image50.wmf"/><Relationship Id="rId10" Type="http://schemas.openxmlformats.org/officeDocument/2006/relationships/image" Target="../media/image55.wmf"/><Relationship Id="rId4" Type="http://schemas.openxmlformats.org/officeDocument/2006/relationships/image" Target="../media/image49.wmf"/><Relationship Id="rId9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E5EFF-F8C9-4584-811C-978EA9302D78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154CD-0442-458A-A3D0-55C42DEF2A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0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صویر اسلاید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نگهدارنده مکان نك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Framework – </a:t>
            </a:r>
            <a:r>
              <a:rPr lang="en-US" dirty="0" err="1" smtClean="0"/>
              <a:t>bayesian</a:t>
            </a:r>
            <a:r>
              <a:rPr lang="en-US" dirty="0" smtClean="0"/>
              <a:t> tracking, bb, P(</a:t>
            </a:r>
            <a:r>
              <a:rPr lang="en-US" dirty="0" err="1" smtClean="0"/>
              <a:t>Yt|Xt</a:t>
            </a:r>
            <a:r>
              <a:rPr lang="en-US" dirty="0" smtClean="0"/>
              <a:t>) &amp;</a:t>
            </a:r>
            <a:r>
              <a:rPr lang="en-US" baseline="0" dirty="0" smtClean="0"/>
              <a:t> P(Xt+1|Xt)</a:t>
            </a:r>
            <a:endParaRPr lang="en-US" dirty="0" smtClean="0"/>
          </a:p>
          <a:p>
            <a:r>
              <a:rPr lang="en-US" dirty="0" err="1" smtClean="0"/>
              <a:t>Prob</a:t>
            </a:r>
            <a:r>
              <a:rPr lang="en-US" baseline="0" dirty="0" smtClean="0"/>
              <a:t> model</a:t>
            </a:r>
          </a:p>
          <a:p>
            <a:r>
              <a:rPr lang="en-US" baseline="0" dirty="0" smtClean="0"/>
              <a:t>Algorithm</a:t>
            </a:r>
          </a:p>
          <a:p>
            <a:r>
              <a:rPr lang="en-US" baseline="0" dirty="0" smtClean="0"/>
              <a:t>Detail implementation - ideas</a:t>
            </a:r>
          </a:p>
          <a:p>
            <a:r>
              <a:rPr lang="en-US" dirty="0" smtClean="0"/>
              <a:t>Comparison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Argmax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meanshift</a:t>
            </a:r>
            <a:r>
              <a:rPr lang="en-US" dirty="0" smtClean="0">
                <a:sym typeface="Wingdings" panose="05000000000000000000" pitchFamily="2" charset="2"/>
              </a:rPr>
              <a:t>, …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Expectation  PF</a:t>
            </a:r>
            <a:r>
              <a:rPr lang="en-US" baseline="0" dirty="0" smtClean="0">
                <a:sym typeface="Wingdings" panose="05000000000000000000" pitchFamily="2" charset="2"/>
              </a:rPr>
              <a:t>   </a:t>
            </a:r>
            <a:r>
              <a:rPr lang="en-US" baseline="0" dirty="0" err="1" smtClean="0">
                <a:sym typeface="Wingdings" panose="05000000000000000000" pitchFamily="2" charset="2"/>
              </a:rPr>
              <a:t>Xt~P</a:t>
            </a:r>
            <a:r>
              <a:rPr lang="en-US" baseline="0" dirty="0" smtClean="0">
                <a:sym typeface="Wingdings" panose="05000000000000000000" pitchFamily="2" charset="2"/>
              </a:rPr>
              <a:t>(</a:t>
            </a:r>
            <a:r>
              <a:rPr lang="en-US" baseline="0" dirty="0" err="1" smtClean="0">
                <a:sym typeface="Wingdings" panose="05000000000000000000" pitchFamily="2" charset="2"/>
              </a:rPr>
              <a:t>Xt|Yt</a:t>
            </a:r>
            <a:r>
              <a:rPr lang="en-US" baseline="0" dirty="0" smtClean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52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14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30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20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11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6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6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99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46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09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5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04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80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9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Bayesian tracking</a:t>
            </a:r>
          </a:p>
          <a:p>
            <a:r>
              <a:rPr lang="en-US" dirty="0" smtClean="0"/>
              <a:t>1. Observation </a:t>
            </a:r>
            <a:r>
              <a:rPr lang="en-US" dirty="0" err="1" smtClean="0"/>
              <a:t>moel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likelihood</a:t>
            </a:r>
            <a:endParaRPr lang="en-US" dirty="0" smtClean="0"/>
          </a:p>
          <a:p>
            <a:r>
              <a:rPr lang="en-US" dirty="0" smtClean="0"/>
              <a:t>2. Motion Model -&gt; state transition</a:t>
            </a:r>
          </a:p>
          <a:p>
            <a:r>
              <a:rPr lang="en-US" dirty="0" smtClean="0"/>
              <a:t>3. Inference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77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Bayesian tracking</a:t>
            </a:r>
          </a:p>
          <a:p>
            <a:r>
              <a:rPr lang="en-US" dirty="0" smtClean="0"/>
              <a:t>1. Observation </a:t>
            </a:r>
            <a:r>
              <a:rPr lang="en-US" dirty="0" err="1" smtClean="0"/>
              <a:t>moel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likelihood</a:t>
            </a:r>
            <a:endParaRPr lang="en-US" dirty="0" smtClean="0"/>
          </a:p>
          <a:p>
            <a:r>
              <a:rPr lang="en-US" dirty="0" smtClean="0"/>
              <a:t>2. Motion Model -&gt; state transition</a:t>
            </a:r>
          </a:p>
          <a:p>
            <a:r>
              <a:rPr lang="en-US" dirty="0" smtClean="0"/>
              <a:t>3. Inference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77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99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98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89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0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98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7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3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48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36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42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08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24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441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صویر اسلاید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نگهدارنده مکان نك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400" b="1" dirty="0" smtClean="0"/>
              <a:t>Custom</a:t>
            </a:r>
            <a:r>
              <a:rPr lang="en-US" sz="1400" b="1" baseline="0" dirty="0" smtClean="0"/>
              <a:t> a</a:t>
            </a:r>
            <a:r>
              <a:rPr lang="en-US" sz="1400" b="1" dirty="0" smtClean="0"/>
              <a:t>nimation effects: object spins on end</a:t>
            </a:r>
          </a:p>
          <a:p>
            <a:r>
              <a:rPr lang="en-US" sz="1400" dirty="0" smtClean="0"/>
              <a:t>(Advanced)</a:t>
            </a:r>
            <a:endParaRPr lang="en-US" sz="1400" baseline="0" dirty="0" smtClean="0">
              <a:latin typeface="+mn-lt"/>
            </a:endParaRPr>
          </a:p>
          <a:p>
            <a:endParaRPr lang="en-US" sz="1200" baseline="0" dirty="0" smtClean="0">
              <a:latin typeface="+mn-lt"/>
            </a:endParaRPr>
          </a:p>
          <a:p>
            <a:endParaRPr lang="en-US" sz="1200" baseline="0" dirty="0" smtClean="0">
              <a:latin typeface="+mn-lt"/>
            </a:endParaRPr>
          </a:p>
          <a:p>
            <a:r>
              <a:rPr lang="en-US" sz="1200" b="0" baseline="0" dirty="0" smtClean="0">
                <a:latin typeface="+mn-lt"/>
              </a:rPr>
              <a:t>To reproduce the background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>
                <a:latin typeface="+mn-lt"/>
              </a:rPr>
              <a:t>On the </a:t>
            </a:r>
            <a:r>
              <a:rPr lang="en-US" sz="1200" b="1" i="0" dirty="0" smtClean="0">
                <a:latin typeface="+mn-lt"/>
              </a:rPr>
              <a:t>Home</a:t>
            </a:r>
            <a:r>
              <a:rPr lang="en-US" sz="1200" i="0" dirty="0" smtClean="0">
                <a:latin typeface="+mn-lt"/>
              </a:rPr>
              <a:t> tab, in the</a:t>
            </a:r>
            <a:r>
              <a:rPr lang="en-US" sz="1200" i="0" baseline="0" dirty="0" smtClean="0">
                <a:latin typeface="+mn-lt"/>
              </a:rPr>
              <a:t> </a:t>
            </a:r>
            <a:r>
              <a:rPr lang="en-US" sz="1200" b="1" i="0" baseline="0" dirty="0" smtClean="0">
                <a:latin typeface="+mn-lt"/>
              </a:rPr>
              <a:t>Slides</a:t>
            </a:r>
            <a:r>
              <a:rPr lang="en-US" sz="120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Layout</a:t>
            </a:r>
            <a:r>
              <a:rPr lang="en-US" sz="120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Blank</a:t>
            </a:r>
            <a:r>
              <a:rPr lang="en-US" sz="1200" i="0" baseline="0" dirty="0" smtClean="0">
                <a:latin typeface="+mn-lt"/>
              </a:rPr>
              <a:t>.</a:t>
            </a:r>
            <a:endParaRPr lang="en-US" sz="1200" i="0" dirty="0" smtClean="0">
              <a:latin typeface="+mn-lt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and then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pane. 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0" lvl="0" indent="0">
              <a:buFontTx/>
              <a:buNone/>
            </a:pP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0" indent="0">
              <a:buFontTx/>
              <a:buNone/>
            </a:pPr>
            <a:endParaRPr lang="en-US" sz="1200" dirty="0" smtClean="0">
              <a:latin typeface="+mn-lt"/>
            </a:endParaRPr>
          </a:p>
          <a:p>
            <a:r>
              <a:rPr lang="en-US" sz="1200" baseline="0" dirty="0" smtClean="0">
                <a:latin typeface="+mn-lt"/>
              </a:rPr>
              <a:t>To reproduce the rectangle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>
                <a:latin typeface="+mn-lt"/>
              </a:rPr>
              <a:t>On</a:t>
            </a:r>
            <a:r>
              <a:rPr lang="en-US" sz="1200" i="0" baseline="0" dirty="0" smtClean="0">
                <a:latin typeface="+mn-lt"/>
              </a:rPr>
              <a:t>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Shapes</a:t>
            </a:r>
            <a:r>
              <a:rPr lang="en-US" sz="120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Rectangles</a:t>
            </a:r>
            <a:r>
              <a:rPr lang="en-US" sz="1200" i="0" baseline="0" dirty="0" smtClean="0">
                <a:latin typeface="+mn-lt"/>
              </a:rPr>
              <a:t> click </a:t>
            </a:r>
            <a:r>
              <a:rPr lang="en-US" sz="1200" b="1" baseline="0" dirty="0" smtClean="0">
                <a:latin typeface="+mn-lt"/>
              </a:rPr>
              <a:t>Rounded Rectangle </a:t>
            </a:r>
            <a:r>
              <a:rPr lang="en-US" sz="1200" b="0" i="0" baseline="0" dirty="0" smtClean="0">
                <a:latin typeface="+mn-lt"/>
              </a:rPr>
              <a:t>(second option from the left). On the slide, drag to draw a rounded rectangle.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rectangle. Drag the </a:t>
            </a:r>
            <a:r>
              <a:rPr lang="en-US" sz="1200" b="0" baseline="0" dirty="0" smtClean="0">
                <a:latin typeface="+mn-lt"/>
              </a:rPr>
              <a:t>yellow diamond adjustment handle to the left to decrease the amount of rounding on the corners.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With the rounded rectangle still selected,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Size</a:t>
            </a:r>
            <a:r>
              <a:rPr lang="en-US" sz="1200" b="0" i="0" baseline="0" dirty="0" smtClean="0">
                <a:latin typeface="+mn-lt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3.5”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0.25”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bottom right corner of the </a:t>
            </a:r>
            <a:r>
              <a:rPr lang="en-US" sz="1200" b="1" i="0" baseline="0" dirty="0" smtClean="0">
                <a:latin typeface="+mn-lt"/>
              </a:rPr>
              <a:t>Shape Styles</a:t>
            </a:r>
            <a:r>
              <a:rPr lang="en-US" sz="1200" b="0" i="0" baseline="0" dirty="0" smtClean="0">
                <a:latin typeface="+mn-lt"/>
              </a:rPr>
              <a:t> group, click the </a:t>
            </a:r>
            <a:r>
              <a:rPr lang="en-US" sz="1200" b="1" i="0" baseline="0" dirty="0" smtClean="0">
                <a:latin typeface="+mn-lt"/>
              </a:rPr>
              <a:t>Format Shape</a:t>
            </a:r>
            <a:r>
              <a:rPr lang="en-US" sz="1200" b="0" i="0" baseline="0" dirty="0" smtClean="0">
                <a:latin typeface="+mn-lt"/>
              </a:rPr>
              <a:t> dialog box launcher.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Fill </a:t>
            </a:r>
            <a:r>
              <a:rPr lang="en-US" sz="1200" b="0" i="0" baseline="0" dirty="0" smtClean="0">
                <a:latin typeface="+mn-lt"/>
              </a:rPr>
              <a:t>in the left pane. In the </a:t>
            </a:r>
            <a:r>
              <a:rPr lang="en-US" sz="1200" b="1" i="0" baseline="0" dirty="0" smtClean="0">
                <a:latin typeface="+mn-lt"/>
              </a:rPr>
              <a:t>Fill</a:t>
            </a:r>
            <a:r>
              <a:rPr lang="en-US" sz="1200" b="0" i="0" baseline="0" dirty="0" smtClean="0">
                <a:latin typeface="+mn-lt"/>
              </a:rPr>
              <a:t> pane, select </a:t>
            </a:r>
            <a:r>
              <a:rPr lang="en-US" sz="1200" b="1" i="0" baseline="0" dirty="0" smtClean="0">
                <a:latin typeface="+mn-lt"/>
              </a:rPr>
              <a:t>Solid fill</a:t>
            </a:r>
            <a:r>
              <a:rPr lang="en-US" sz="1200" b="0" i="0" baseline="0" dirty="0" smtClean="0">
                <a:latin typeface="+mn-lt"/>
              </a:rPr>
              <a:t>, click the button next to </a:t>
            </a:r>
            <a:r>
              <a:rPr lang="en-US" sz="1200" b="1" i="0" baseline="0" dirty="0" smtClean="0">
                <a:latin typeface="+mn-lt"/>
              </a:rPr>
              <a:t>Color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Theme Colors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White, Background 1, Darker 15% </a:t>
            </a:r>
            <a:r>
              <a:rPr lang="en-US" sz="1200" b="0" i="0" baseline="0" dirty="0" smtClean="0">
                <a:latin typeface="+mn-lt"/>
              </a:rPr>
              <a:t>(third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Line Color </a:t>
            </a:r>
            <a:r>
              <a:rPr lang="en-US" sz="1200" b="0" i="0" baseline="0" dirty="0" smtClean="0">
                <a:latin typeface="+mn-lt"/>
              </a:rPr>
              <a:t>in the left pane. In the </a:t>
            </a:r>
            <a:r>
              <a:rPr lang="en-US" sz="1200" b="1" i="0" baseline="0" dirty="0" smtClean="0">
                <a:latin typeface="+mn-lt"/>
              </a:rPr>
              <a:t>Line Color</a:t>
            </a:r>
            <a:r>
              <a:rPr lang="en-US" sz="1200" b="0" i="0" baseline="0" dirty="0" smtClean="0">
                <a:latin typeface="+mn-lt"/>
              </a:rPr>
              <a:t> pane, select </a:t>
            </a:r>
            <a:r>
              <a:rPr lang="en-US" sz="1200" b="1" i="0" baseline="0" dirty="0" smtClean="0">
                <a:latin typeface="+mn-lt"/>
              </a:rPr>
              <a:t>No line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</a:t>
            </a:r>
            <a:r>
              <a:rPr lang="en-US" sz="1200" b="1" i="0" baseline="0" dirty="0" smtClean="0">
                <a:latin typeface="+mn-lt"/>
              </a:rPr>
              <a:t> Shadow </a:t>
            </a:r>
            <a:r>
              <a:rPr lang="en-US" sz="1200" b="0" i="0" baseline="0" dirty="0" smtClean="0">
                <a:latin typeface="+mn-lt"/>
              </a:rPr>
              <a:t>in the left pane. In the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 pane, click the button next to </a:t>
            </a:r>
            <a:r>
              <a:rPr lang="en-US" sz="1200" b="1" i="0" baseline="0" dirty="0" smtClean="0">
                <a:latin typeface="+mn-lt"/>
              </a:rPr>
              <a:t>Presets</a:t>
            </a:r>
            <a:r>
              <a:rPr lang="en-US" sz="1200" b="0" i="0" baseline="0" dirty="0" smtClean="0">
                <a:latin typeface="+mn-lt"/>
              </a:rPr>
              <a:t>, under </a:t>
            </a:r>
            <a:r>
              <a:rPr lang="en-US" sz="1200" b="1" i="0" baseline="0" dirty="0" smtClean="0">
                <a:latin typeface="+mn-lt"/>
              </a:rPr>
              <a:t>Outer</a:t>
            </a:r>
            <a:r>
              <a:rPr lang="en-US" sz="1200" b="0" i="0" baseline="0" dirty="0" smtClean="0">
                <a:latin typeface="+mn-lt"/>
              </a:rPr>
              <a:t> select </a:t>
            </a:r>
            <a:r>
              <a:rPr lang="en-US" sz="1200" b="1" i="0" baseline="0" dirty="0" smtClean="0">
                <a:latin typeface="+mn-lt"/>
              </a:rPr>
              <a:t>Offset Bottom</a:t>
            </a:r>
            <a:r>
              <a:rPr lang="en-US" sz="1200" b="0" i="0" baseline="0" dirty="0" smtClean="0">
                <a:latin typeface="+mn-lt"/>
              </a:rPr>
              <a:t> (first row, second option from the left),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8.5 pt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Verdana"/>
                <a:cs typeface="Verdana"/>
              </a:rPr>
              <a:t>°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3-D Format </a:t>
            </a:r>
            <a:r>
              <a:rPr lang="en-US" sz="1200" b="0" i="0" baseline="0" dirty="0" smtClean="0">
                <a:latin typeface="+mn-lt"/>
              </a:rPr>
              <a:t>in the left pane. In the </a:t>
            </a:r>
            <a:r>
              <a:rPr lang="en-US" sz="1200" b="1" i="0" baseline="0" dirty="0" smtClean="0">
                <a:latin typeface="+mn-lt"/>
              </a:rPr>
              <a:t>3-D Format</a:t>
            </a:r>
            <a:r>
              <a:rPr lang="en-US" sz="1200" b="0" i="0" baseline="0" dirty="0" smtClean="0">
                <a:latin typeface="+mn-lt"/>
              </a:rPr>
              <a:t>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Bevel</a:t>
            </a:r>
            <a:r>
              <a:rPr lang="en-US" sz="1200" b="0" i="0" baseline="0" dirty="0" smtClean="0">
                <a:latin typeface="+mn-lt"/>
              </a:rPr>
              <a:t>, click the button next to </a:t>
            </a:r>
            <a:r>
              <a:rPr lang="en-US" sz="1200" b="1" i="0" baseline="0" dirty="0" smtClean="0">
                <a:latin typeface="+mn-lt"/>
              </a:rPr>
              <a:t>Top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Bevel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Circle</a:t>
            </a:r>
            <a:r>
              <a:rPr lang="en-US" sz="1200" b="0" i="0" baseline="0" dirty="0" smtClean="0">
                <a:latin typeface="+mn-lt"/>
              </a:rPr>
              <a:t> (first row, first option from the left). Next to </a:t>
            </a:r>
            <a:r>
              <a:rPr lang="en-US" sz="1200" b="1" i="0" baseline="0" dirty="0" smtClean="0">
                <a:latin typeface="+mn-lt"/>
              </a:rPr>
              <a:t>Top</a:t>
            </a:r>
            <a:r>
              <a:rPr lang="en-US" sz="1200" b="0" i="0" baseline="0" dirty="0" smtClean="0">
                <a:latin typeface="+mn-lt"/>
              </a:rPr>
              <a:t>, in the </a:t>
            </a:r>
            <a:r>
              <a:rPr lang="en-US" sz="1200" b="1" i="0" baseline="0" dirty="0" smtClean="0">
                <a:latin typeface="+mn-lt"/>
              </a:rPr>
              <a:t>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5 pt</a:t>
            </a:r>
            <a:r>
              <a:rPr lang="en-US" sz="1200" b="0" i="0" baseline="0" dirty="0" smtClean="0">
                <a:latin typeface="+mn-lt"/>
              </a:rPr>
              <a:t>, and in the </a:t>
            </a:r>
            <a:r>
              <a:rPr lang="en-US" sz="1200" b="1" i="0" baseline="0" dirty="0" smtClean="0">
                <a:latin typeface="+mn-lt"/>
              </a:rPr>
              <a:t>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5 pt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Surface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baseline="0" dirty="0" smtClean="0">
                <a:latin typeface="+mn-lt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row, first option from the left).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b="0" i="0" baseline="0" dirty="0" smtClean="0">
                <a:latin typeface="+mn-lt"/>
              </a:rPr>
              <a:t>lick the button next to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Lighting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Neutral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Soft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row, third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slide, select the rounded rectangle.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Clipboard</a:t>
            </a:r>
            <a:r>
              <a:rPr lang="en-US" sz="1200" b="0" i="0" baseline="0" dirty="0" smtClean="0">
                <a:latin typeface="+mn-lt"/>
              </a:rPr>
              <a:t> group, click the arrow under </a:t>
            </a:r>
            <a:r>
              <a:rPr lang="en-US" sz="1200" b="1" i="0" baseline="0" dirty="0" smtClean="0">
                <a:latin typeface="+mn-lt"/>
              </a:rPr>
              <a:t>Paste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Duplicate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duplicate rectangle.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the arrow next to </a:t>
            </a:r>
            <a:r>
              <a:rPr lang="en-US" sz="1200" b="1" i="0" baseline="0" dirty="0" smtClean="0">
                <a:latin typeface="+mn-lt"/>
              </a:rPr>
              <a:t>Shape Fill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No Fill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the arrow next to </a:t>
            </a:r>
            <a:r>
              <a:rPr lang="en-US" sz="1200" b="1" i="0" baseline="0" dirty="0" smtClean="0">
                <a:latin typeface="+mn-lt"/>
              </a:rPr>
              <a:t>Shape Outline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No Outline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Drag the second rectangle above the first rectangle until the lower edge overlays the top edge of the first rectangle.</a:t>
            </a:r>
            <a:r>
              <a:rPr lang="en-US" sz="1200" b="0" dirty="0" smtClean="0">
                <a:latin typeface="+mn-lt"/>
              </a:rPr>
              <a:t> (</a:t>
            </a:r>
            <a:r>
              <a:rPr lang="en-US" sz="1200" b="1" dirty="0" smtClean="0">
                <a:latin typeface="+mn-lt"/>
              </a:rPr>
              <a:t>Note: </a:t>
            </a:r>
            <a:r>
              <a:rPr lang="en-US" sz="1200" baseline="0" dirty="0" smtClean="0">
                <a:latin typeface="+mn-lt"/>
              </a:rPr>
              <a:t>When the spinning animation effect is created later for these rectangles, the spin will center where the edges of the rectangles meet.)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Press and hold CTRL, and then select both rectangles.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Arrange</a:t>
            </a:r>
            <a:r>
              <a:rPr lang="en-US" sz="1200" b="0" i="0" baseline="0" dirty="0" smtClean="0">
                <a:latin typeface="+mn-lt"/>
              </a:rPr>
              <a:t>, and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Align Selected Objects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Align Center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Group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slide, drag the group until it is centered horizontally on the left edge of the slide (straddling the edge).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Arrange</a:t>
            </a:r>
            <a:r>
              <a:rPr lang="en-US" sz="1200" b="0" i="0" baseline="0" dirty="0" smtClean="0">
                <a:latin typeface="+mn-lt"/>
              </a:rPr>
              <a:t>, 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Align to Slide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Align Middle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i="0" baseline="0" dirty="0" smtClean="0">
              <a:latin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i="0" baseline="0" dirty="0" smtClean="0">
              <a:latin typeface="+mn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+mn-lt"/>
              </a:rPr>
              <a:t>To reproduce the dashed arc on this slide, do the following:</a:t>
            </a:r>
            <a:endParaRPr lang="en-US" sz="1200" b="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Shapes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Basic Shapes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Arc</a:t>
            </a:r>
            <a:r>
              <a:rPr lang="en-US" sz="1200" b="0" i="0" baseline="0" dirty="0" smtClean="0">
                <a:latin typeface="+mn-lt"/>
              </a:rPr>
              <a:t> (third row, 12</a:t>
            </a:r>
            <a:r>
              <a:rPr lang="en-US" sz="1200" b="0" i="0" baseline="30000" dirty="0" smtClean="0">
                <a:latin typeface="+mn-lt"/>
              </a:rPr>
              <a:t>th</a:t>
            </a:r>
            <a:r>
              <a:rPr lang="en-US" sz="1200" b="0" i="0" baseline="0" dirty="0" smtClean="0">
                <a:latin typeface="+mn-lt"/>
              </a:rPr>
              <a:t> option from the left). On the slide, drag to draw an arc.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arc.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Size</a:t>
            </a:r>
            <a:r>
              <a:rPr lang="en-US" sz="1200" b="0" i="0" baseline="0" dirty="0" smtClean="0">
                <a:latin typeface="+mn-lt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7.5”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7.5”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With the arc still selected,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the arrow next to </a:t>
            </a:r>
            <a:r>
              <a:rPr lang="en-US" sz="1200" b="1" i="0" baseline="0" dirty="0" smtClean="0">
                <a:latin typeface="+mn-lt"/>
              </a:rPr>
              <a:t>Shape Outline</a:t>
            </a:r>
            <a:r>
              <a:rPr lang="en-US" sz="1200" b="0" i="0" baseline="0" dirty="0" smtClean="0">
                <a:latin typeface="+mn-lt"/>
              </a:rPr>
              <a:t>,</a:t>
            </a:r>
            <a:r>
              <a:rPr lang="en-US" sz="1200" b="1" i="0" baseline="0" dirty="0" smtClean="0">
                <a:latin typeface="+mn-lt"/>
              </a:rPr>
              <a:t> </a:t>
            </a:r>
            <a:r>
              <a:rPr lang="en-US" sz="1200" b="0" i="0" baseline="0" dirty="0" smtClean="0">
                <a:latin typeface="+mn-lt"/>
              </a:rPr>
              <a:t>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Theme Colors</a:t>
            </a:r>
            <a:r>
              <a:rPr lang="en-US" sz="1200" b="0" i="0" baseline="0" dirty="0" smtClean="0">
                <a:latin typeface="+mn-lt"/>
              </a:rPr>
              <a:t>, click </a:t>
            </a:r>
            <a:r>
              <a:rPr lang="en-US" sz="1200" b="1" i="0" baseline="0" dirty="0" smtClean="0">
                <a:latin typeface="+mn-lt"/>
              </a:rPr>
              <a:t>White, Background 1, Darker 15% </a:t>
            </a:r>
            <a:r>
              <a:rPr lang="en-US" sz="1200" b="0" i="0" baseline="0" dirty="0" smtClean="0">
                <a:latin typeface="+mn-lt"/>
              </a:rPr>
              <a:t>(third row, first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Point to </a:t>
            </a:r>
            <a:r>
              <a:rPr lang="en-US" sz="1200" b="1" i="0" baseline="0" dirty="0" smtClean="0">
                <a:latin typeface="+mn-lt"/>
              </a:rPr>
              <a:t>Dashes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Dash </a:t>
            </a:r>
            <a:r>
              <a:rPr lang="en-US" sz="1200" b="0" i="0" baseline="0" dirty="0" smtClean="0">
                <a:latin typeface="+mn-lt"/>
              </a:rPr>
              <a:t>(fourth option from the top).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slide, drag the yellow diamond adjustment handle on the right side of the arc to the bottom of the arc to create a half circle.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Drag the arc until the yellow diamond adjustment handles are on the left edge of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With the arc still selected,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Arrange</a:t>
            </a:r>
            <a:r>
              <a:rPr lang="en-US" sz="1200" b="0" i="0" baseline="0" dirty="0" smtClean="0">
                <a:latin typeface="+mn-lt"/>
              </a:rPr>
              <a:t>, 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Align to Slide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Align Middle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+mn-lt"/>
              </a:rPr>
              <a:t>To reproduce the half circle on this slide, do the following:</a:t>
            </a:r>
            <a:endParaRPr lang="en-US" sz="1200" b="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slide, select the arc.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Clipboard </a:t>
            </a:r>
            <a:r>
              <a:rPr lang="en-US" sz="1200" b="0" i="0" baseline="0" dirty="0" smtClean="0">
                <a:latin typeface="+mn-lt"/>
              </a:rPr>
              <a:t>group, click the arrow under </a:t>
            </a:r>
            <a:r>
              <a:rPr lang="en-US" sz="1200" b="1" i="0" baseline="0" dirty="0" smtClean="0">
                <a:latin typeface="+mn-lt"/>
              </a:rPr>
              <a:t>Paste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Duplicate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duplicate arc.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Size</a:t>
            </a:r>
            <a:r>
              <a:rPr lang="en-US" sz="1200" b="0" i="0" baseline="0" dirty="0" smtClean="0">
                <a:latin typeface="+mn-lt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3.33”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3.33”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With the second arc still selected,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Shape Styles </a:t>
            </a:r>
            <a:r>
              <a:rPr lang="en-US" sz="1200" b="0" i="0" baseline="0" dirty="0" smtClean="0">
                <a:latin typeface="+mn-lt"/>
              </a:rPr>
              <a:t>group, click the arrow next to </a:t>
            </a:r>
            <a:r>
              <a:rPr lang="en-US" sz="1200" b="1" i="0" baseline="0" dirty="0" smtClean="0">
                <a:latin typeface="+mn-lt"/>
              </a:rPr>
              <a:t>Shape Fill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Theme Colors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White, Background 1, Darker 5% </a:t>
            </a:r>
            <a:r>
              <a:rPr lang="en-US" sz="1200" b="0" i="0" baseline="0" dirty="0" smtClean="0">
                <a:latin typeface="+mn-lt"/>
              </a:rPr>
              <a:t>(second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Shape Styles </a:t>
            </a:r>
            <a:r>
              <a:rPr lang="en-US" sz="1200" b="0" i="0" baseline="0" dirty="0" smtClean="0">
                <a:latin typeface="+mn-lt"/>
              </a:rPr>
              <a:t>group, click the arrow next to </a:t>
            </a:r>
            <a:r>
              <a:rPr lang="en-US" sz="1200" b="1" i="0" baseline="0" dirty="0" smtClean="0">
                <a:latin typeface="+mn-lt"/>
              </a:rPr>
              <a:t>Shape Outline</a:t>
            </a:r>
            <a:r>
              <a:rPr lang="en-US" sz="1200" b="0" i="0" baseline="0" dirty="0" smtClean="0">
                <a:latin typeface="+mn-lt"/>
              </a:rPr>
              <a:t>,</a:t>
            </a:r>
            <a:r>
              <a:rPr lang="en-US" sz="1200" b="1" i="0" baseline="0" dirty="0" smtClean="0">
                <a:latin typeface="+mn-lt"/>
              </a:rPr>
              <a:t> </a:t>
            </a:r>
            <a:r>
              <a:rPr lang="en-US" sz="1200" b="0" i="0" baseline="0" dirty="0" smtClean="0">
                <a:latin typeface="+mn-lt"/>
              </a:rPr>
              <a:t>and then click </a:t>
            </a:r>
            <a:r>
              <a:rPr lang="en-US" sz="1200" b="1" i="0" baseline="0" dirty="0" smtClean="0">
                <a:latin typeface="+mn-lt"/>
              </a:rPr>
              <a:t>No Outline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Shape Styles </a:t>
            </a:r>
            <a:r>
              <a:rPr lang="en-US" sz="1200" b="0" i="0" baseline="0" dirty="0" smtClean="0">
                <a:latin typeface="+mn-lt"/>
              </a:rPr>
              <a:t>group, click </a:t>
            </a:r>
            <a:r>
              <a:rPr lang="en-US" sz="1200" b="1" i="0" baseline="0" dirty="0" smtClean="0">
                <a:latin typeface="+mn-lt"/>
              </a:rPr>
              <a:t>Shape Effects</a:t>
            </a:r>
            <a:r>
              <a:rPr lang="en-US" sz="1200" b="0" i="0" baseline="0" dirty="0" smtClean="0">
                <a:latin typeface="+mn-lt"/>
              </a:rPr>
              <a:t>, point to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 </a:t>
            </a:r>
            <a:r>
              <a:rPr lang="en-US" sz="1200" b="1" i="0" baseline="0" dirty="0" smtClean="0">
                <a:latin typeface="+mn-lt"/>
              </a:rPr>
              <a:t>Options</a:t>
            </a:r>
            <a:r>
              <a:rPr lang="en-US" sz="1200" b="0" i="0" baseline="0" dirty="0" smtClean="0">
                <a:latin typeface="+mn-lt"/>
              </a:rPr>
              <a:t>.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 in the left pane. In the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 pane, click the button next to </a:t>
            </a:r>
            <a:r>
              <a:rPr lang="en-US" sz="1200" b="1" i="0" baseline="0" dirty="0" smtClean="0">
                <a:latin typeface="+mn-lt"/>
              </a:rPr>
              <a:t>Presets</a:t>
            </a:r>
            <a:r>
              <a:rPr lang="en-US" sz="1200" b="0" i="0" baseline="0" dirty="0" smtClean="0">
                <a:latin typeface="+mn-lt"/>
              </a:rPr>
              <a:t>, under </a:t>
            </a:r>
            <a:r>
              <a:rPr lang="en-US" sz="1200" b="1" i="0" baseline="0" dirty="0" smtClean="0">
                <a:latin typeface="+mn-lt"/>
              </a:rPr>
              <a:t>Inner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Inside Right </a:t>
            </a:r>
            <a:r>
              <a:rPr lang="en-US" sz="1200" b="0" i="0" baseline="0" dirty="0" smtClean="0">
                <a:latin typeface="+mn-lt"/>
              </a:rPr>
              <a:t>(second row, third option from the left),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86%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pt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Verdana"/>
                <a:cs typeface="Verdana"/>
              </a:rPr>
              <a:t>°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slide, drag the second arc until the yellow diamond adjustment handles are on the left edge of the slide.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Arrange</a:t>
            </a:r>
            <a:r>
              <a:rPr lang="en-US" sz="1200" b="0" i="0" baseline="0" dirty="0" smtClean="0">
                <a:latin typeface="+mn-lt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Align to Slide</a:t>
            </a:r>
            <a:r>
              <a:rPr lang="en-US" sz="1200" b="0" i="1" baseline="0" dirty="0" smtClean="0">
                <a:latin typeface="+mn-lt"/>
              </a:rPr>
              <a:t>. </a:t>
            </a:r>
            <a:endParaRPr lang="en-US" sz="1200" b="0" i="0" baseline="0" dirty="0" smtClean="0">
              <a:latin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Align Middle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Send to Back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+mn-lt"/>
              </a:rPr>
              <a:t>To reproduce the button shapes on this slide, do the following: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Shapes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Basic Shapes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Oval </a:t>
            </a:r>
            <a:r>
              <a:rPr lang="en-US" sz="1200" b="0" i="0" baseline="0" dirty="0" smtClean="0">
                <a:latin typeface="+mn-lt"/>
              </a:rPr>
              <a:t>(first row, second option from the left). On the slide, drag to draw an oval.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oval.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Size</a:t>
            </a:r>
            <a:r>
              <a:rPr lang="en-US" sz="1200" b="0" i="0" baseline="0" dirty="0" smtClean="0">
                <a:latin typeface="+mn-lt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0.34”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0.34”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Shape Styles </a:t>
            </a:r>
            <a:r>
              <a:rPr lang="en-US" sz="1200" b="0" i="0" baseline="0" dirty="0" smtClean="0">
                <a:latin typeface="+mn-lt"/>
              </a:rPr>
              <a:t>group, click </a:t>
            </a:r>
            <a:r>
              <a:rPr lang="en-US" sz="1200" b="1" i="0" baseline="0" dirty="0" smtClean="0">
                <a:latin typeface="+mn-lt"/>
              </a:rPr>
              <a:t>More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Light 1 Outline, Colored Fill – Dark 1</a:t>
            </a:r>
            <a:r>
              <a:rPr lang="en-US" sz="1200" b="0" i="0" baseline="0" dirty="0" smtClean="0">
                <a:latin typeface="+mn-lt"/>
              </a:rPr>
              <a:t> (third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bottom right corner of the </a:t>
            </a:r>
            <a:r>
              <a:rPr lang="en-US" sz="1200" b="1" i="0" baseline="0" dirty="0" smtClean="0">
                <a:latin typeface="+mn-lt"/>
              </a:rPr>
              <a:t>Shape Styles </a:t>
            </a:r>
            <a:r>
              <a:rPr lang="en-US" sz="1200" b="0" i="0" baseline="0" dirty="0" smtClean="0">
                <a:latin typeface="+mn-lt"/>
              </a:rPr>
              <a:t>group, click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 launcher.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Fill</a:t>
            </a:r>
            <a:r>
              <a:rPr lang="en-US" sz="1200" b="0" i="0" baseline="0" dirty="0" smtClean="0">
                <a:latin typeface="+mn-lt"/>
              </a:rPr>
              <a:t> in the left pane. In the </a:t>
            </a:r>
            <a:r>
              <a:rPr lang="en-US" sz="1200" b="1" i="0" baseline="0" dirty="0" smtClean="0">
                <a:latin typeface="+mn-lt"/>
              </a:rPr>
              <a:t>Fill</a:t>
            </a:r>
            <a:r>
              <a:rPr lang="en-US" sz="1200" b="0" i="0" baseline="0" dirty="0" smtClean="0">
                <a:latin typeface="+mn-lt"/>
              </a:rPr>
              <a:t> pane, select </a:t>
            </a:r>
            <a:r>
              <a:rPr lang="en-US" sz="1200" b="1" i="0" baseline="0" dirty="0" smtClean="0">
                <a:latin typeface="+mn-lt"/>
              </a:rPr>
              <a:t>Solid Fill</a:t>
            </a:r>
            <a:r>
              <a:rPr lang="en-US" sz="1200" b="0" i="0" baseline="0" dirty="0" smtClean="0">
                <a:latin typeface="+mn-lt"/>
              </a:rPr>
              <a:t>. Click the button next to </a:t>
            </a:r>
            <a:r>
              <a:rPr lang="en-US" sz="1200" b="1" i="0" baseline="0" dirty="0" smtClean="0">
                <a:latin typeface="+mn-lt"/>
              </a:rPr>
              <a:t>Color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Theme Colors </a:t>
            </a: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Olive Green, Accent 3, Lighter 80</a:t>
            </a:r>
            <a:r>
              <a:rPr lang="en-US" sz="1200" b="1" i="0" baseline="0" dirty="0" smtClean="0">
                <a:latin typeface="+mn-lt"/>
                <a:ea typeface="Verdana"/>
                <a:cs typeface="Verdana"/>
              </a:rPr>
              <a:t>°</a:t>
            </a:r>
            <a:r>
              <a:rPr lang="en-US" sz="1200" b="1" i="0" baseline="0" dirty="0" smtClean="0">
                <a:latin typeface="+mn-lt"/>
              </a:rPr>
              <a:t> </a:t>
            </a:r>
            <a:r>
              <a:rPr lang="en-US" sz="1200" b="0" i="0" baseline="0" dirty="0" smtClean="0">
                <a:latin typeface="+mn-lt"/>
              </a:rPr>
              <a:t>(second row, seventh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Line Color</a:t>
            </a:r>
            <a:r>
              <a:rPr lang="en-US" sz="1200" b="0" i="0" baseline="0" dirty="0" smtClean="0">
                <a:latin typeface="+mn-lt"/>
              </a:rPr>
              <a:t> in the left pane. In the </a:t>
            </a:r>
            <a:r>
              <a:rPr lang="en-US" sz="1200" b="1" i="0" baseline="0" dirty="0" smtClean="0">
                <a:latin typeface="+mn-lt"/>
              </a:rPr>
              <a:t>Line Color</a:t>
            </a:r>
            <a:r>
              <a:rPr lang="en-US" sz="1200" b="0" i="0" baseline="0" dirty="0" smtClean="0">
                <a:latin typeface="+mn-lt"/>
              </a:rPr>
              <a:t> pane, select </a:t>
            </a:r>
            <a:r>
              <a:rPr lang="en-US" sz="1200" b="1" i="0" baseline="0" dirty="0" smtClean="0">
                <a:latin typeface="+mn-lt"/>
              </a:rPr>
              <a:t>No line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Shadow </a:t>
            </a:r>
            <a:r>
              <a:rPr lang="en-US" sz="1200" b="0" i="0" baseline="0" dirty="0" smtClean="0">
                <a:latin typeface="+mn-lt"/>
              </a:rPr>
              <a:t>in the left pane. In the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 pane, click the button next to </a:t>
            </a:r>
            <a:r>
              <a:rPr lang="en-US" sz="1200" b="1" i="0" baseline="0" dirty="0" smtClean="0">
                <a:latin typeface="+mn-lt"/>
              </a:rPr>
              <a:t>Presets</a:t>
            </a:r>
            <a:r>
              <a:rPr lang="en-US" sz="1200" b="0" i="0" baseline="0" dirty="0" smtClean="0">
                <a:latin typeface="+mn-lt"/>
              </a:rPr>
              <a:t>, under </a:t>
            </a:r>
            <a:r>
              <a:rPr lang="en-US" sz="1200" b="1" i="0" baseline="0" dirty="0" smtClean="0">
                <a:latin typeface="+mn-lt"/>
              </a:rPr>
              <a:t>Outer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Offset Bottom </a:t>
            </a:r>
            <a:r>
              <a:rPr lang="en-US" sz="1200" b="0" i="0" baseline="0" dirty="0" smtClean="0">
                <a:latin typeface="+mn-lt"/>
              </a:rPr>
              <a:t>(first row, second option from the left),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8.5 pt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Verdana"/>
                <a:cs typeface="Verdana"/>
              </a:rPr>
              <a:t>°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3-D Format</a:t>
            </a:r>
            <a:r>
              <a:rPr lang="en-US" sz="1200" b="0" i="0" baseline="0" dirty="0" smtClean="0">
                <a:latin typeface="+mn-lt"/>
              </a:rPr>
              <a:t> in the left pane, and then do the following in the </a:t>
            </a:r>
            <a:r>
              <a:rPr lang="en-US" sz="1200" b="1" i="0" baseline="0" dirty="0" smtClean="0">
                <a:latin typeface="+mn-lt"/>
              </a:rPr>
              <a:t>3-D Format </a:t>
            </a:r>
            <a:r>
              <a:rPr lang="en-US" sz="1200" b="0" i="0" baseline="0" dirty="0" smtClean="0">
                <a:latin typeface="+mn-lt"/>
              </a:rPr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Bevel</a:t>
            </a:r>
            <a:r>
              <a:rPr lang="en-US" sz="1200" b="0" i="0" baseline="0" dirty="0" smtClean="0">
                <a:latin typeface="+mn-lt"/>
              </a:rPr>
              <a:t>, click the button next to </a:t>
            </a:r>
            <a:r>
              <a:rPr lang="en-US" sz="1200" b="1" i="0" baseline="0" dirty="0" smtClean="0">
                <a:latin typeface="+mn-lt"/>
              </a:rPr>
              <a:t>Top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Bevel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Art Deco</a:t>
            </a:r>
            <a:r>
              <a:rPr lang="en-US" sz="1200" b="0" i="0" baseline="0" dirty="0" smtClean="0">
                <a:latin typeface="+mn-lt"/>
              </a:rPr>
              <a:t> (third row, fourth option from the left). Next to </a:t>
            </a:r>
            <a:r>
              <a:rPr lang="en-US" sz="1200" b="1" i="0" baseline="0" dirty="0" smtClean="0">
                <a:latin typeface="+mn-lt"/>
              </a:rPr>
              <a:t>Top</a:t>
            </a:r>
            <a:r>
              <a:rPr lang="en-US" sz="1200" b="0" i="0" baseline="0" dirty="0" smtClean="0">
                <a:latin typeface="+mn-lt"/>
              </a:rPr>
              <a:t>, in the </a:t>
            </a:r>
            <a:r>
              <a:rPr lang="en-US" sz="1200" b="1" i="0" baseline="0" dirty="0" smtClean="0">
                <a:latin typeface="+mn-lt"/>
              </a:rPr>
              <a:t>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5 pt</a:t>
            </a:r>
            <a:r>
              <a:rPr lang="en-US" sz="1200" b="0" i="0" baseline="0" dirty="0" smtClean="0">
                <a:latin typeface="+mn-lt"/>
              </a:rPr>
              <a:t>, and in the </a:t>
            </a:r>
            <a:r>
              <a:rPr lang="en-US" sz="1200" b="1" i="0" baseline="0" dirty="0" smtClean="0">
                <a:latin typeface="+mn-lt"/>
              </a:rPr>
              <a:t>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5 pt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Contour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left).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 pt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Surface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Matte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 C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lick the button next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Neutral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Soft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third option from the left).</a:t>
            </a:r>
            <a:endParaRPr lang="en-US" sz="1200" b="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>
                <a:latin typeface="+mn-lt"/>
              </a:rPr>
              <a:t>On</a:t>
            </a:r>
            <a:r>
              <a:rPr lang="en-US" sz="1200" i="0" baseline="0" dirty="0" smtClean="0">
                <a:latin typeface="+mn-lt"/>
              </a:rPr>
              <a:t> the slide, s</a:t>
            </a:r>
            <a:r>
              <a:rPr lang="en-US" sz="1200" i="0" dirty="0" smtClean="0">
                <a:latin typeface="+mn-lt"/>
              </a:rPr>
              <a:t>elect the oval. </a:t>
            </a: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bottom right corner of the </a:t>
            </a:r>
            <a:r>
              <a:rPr lang="en-US" sz="1200" b="1" i="0" baseline="0" dirty="0" smtClean="0">
                <a:latin typeface="+mn-lt"/>
              </a:rPr>
              <a:t>Size </a:t>
            </a:r>
            <a:r>
              <a:rPr lang="en-US" sz="1200" b="0" i="0" baseline="0" dirty="0" smtClean="0">
                <a:latin typeface="+mn-lt"/>
              </a:rPr>
              <a:t>group, click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b="0" i="0" baseline="0" dirty="0" smtClean="0">
                <a:latin typeface="+mn-lt"/>
              </a:rPr>
              <a:t>dialog box launcher. In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b="0" i="0" baseline="0" dirty="0" smtClean="0">
                <a:latin typeface="+mn-lt"/>
              </a:rPr>
              <a:t>dialog box, on the </a:t>
            </a:r>
            <a:r>
              <a:rPr lang="en-US" sz="1200" b="1" i="0" baseline="0" dirty="0" smtClean="0">
                <a:latin typeface="+mn-lt"/>
              </a:rPr>
              <a:t>Position</a:t>
            </a:r>
            <a:r>
              <a:rPr lang="en-US" sz="1200" b="0" i="0" baseline="0" dirty="0" smtClean="0">
                <a:latin typeface="+mn-lt"/>
              </a:rPr>
              <a:t> tab,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Horizontal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2.98”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Vertical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1.5”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Select the oval.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Clipboard</a:t>
            </a:r>
            <a:r>
              <a:rPr lang="en-US" sz="1200" i="0" baseline="0" dirty="0" smtClean="0">
                <a:latin typeface="+mn-lt"/>
              </a:rPr>
              <a:t> group, click the arrow under </a:t>
            </a:r>
            <a:r>
              <a:rPr lang="en-US" sz="1200" b="1" i="0" baseline="0" dirty="0" smtClean="0">
                <a:latin typeface="+mn-lt"/>
              </a:rPr>
              <a:t>Paste</a:t>
            </a:r>
            <a:r>
              <a:rPr lang="en-US" sz="120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Duplicate</a:t>
            </a:r>
            <a:r>
              <a:rPr lang="en-US" sz="120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duplicate oval.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bottom right corner of the </a:t>
            </a:r>
            <a:r>
              <a:rPr lang="en-US" sz="1200" b="1" i="0" baseline="0" dirty="0" smtClean="0">
                <a:latin typeface="+mn-lt"/>
              </a:rPr>
              <a:t>Size </a:t>
            </a:r>
            <a:r>
              <a:rPr lang="en-US" sz="1200" b="0" i="0" baseline="0" dirty="0" smtClean="0">
                <a:latin typeface="+mn-lt"/>
              </a:rPr>
              <a:t>group, click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b="0" i="0" baseline="0" dirty="0" smtClean="0">
                <a:latin typeface="+mn-lt"/>
              </a:rPr>
              <a:t>dialog box launcher. In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b="0" i="0" baseline="0" dirty="0" smtClean="0">
                <a:latin typeface="+mn-lt"/>
              </a:rPr>
              <a:t>dialog box, on the </a:t>
            </a:r>
            <a:r>
              <a:rPr lang="en-US" sz="1200" b="1" i="0" baseline="0" dirty="0" smtClean="0">
                <a:latin typeface="+mn-lt"/>
              </a:rPr>
              <a:t>Position</a:t>
            </a:r>
            <a:r>
              <a:rPr lang="en-US" sz="1200" b="0" i="0" baseline="0" dirty="0" smtClean="0">
                <a:latin typeface="+mn-lt"/>
              </a:rPr>
              <a:t> tab,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Horizontal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3.52”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Vertical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2.98”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Repeat step 9 two more times, for a total of four ovals. </a:t>
            </a: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bottom right corner of the </a:t>
            </a:r>
            <a:r>
              <a:rPr lang="en-US" sz="1200" b="1" i="0" baseline="0" dirty="0" smtClean="0">
                <a:latin typeface="+mn-lt"/>
              </a:rPr>
              <a:t>Size </a:t>
            </a:r>
            <a:r>
              <a:rPr lang="en-US" sz="1200" b="0" i="0" baseline="0" dirty="0" smtClean="0">
                <a:latin typeface="+mn-lt"/>
              </a:rPr>
              <a:t>group, click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b="0" i="0" baseline="0" dirty="0" smtClean="0">
                <a:latin typeface="+mn-lt"/>
              </a:rPr>
              <a:t>dialog box launcher. </a:t>
            </a:r>
            <a:r>
              <a:rPr lang="en-US" sz="120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i="0" baseline="0" dirty="0" smtClean="0">
                <a:latin typeface="+mn-lt"/>
              </a:rPr>
              <a:t>dialog box, on the </a:t>
            </a:r>
            <a:r>
              <a:rPr lang="en-US" sz="1200" b="1" i="0" baseline="0" dirty="0" smtClean="0">
                <a:latin typeface="+mn-lt"/>
              </a:rPr>
              <a:t>Position</a:t>
            </a:r>
            <a:r>
              <a:rPr lang="en-US" sz="1200" i="0" baseline="0" dirty="0" smtClean="0">
                <a:latin typeface="+mn-lt"/>
              </a:rPr>
              <a:t> tab, do the following to position the third and fourth ovals: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>
                <a:latin typeface="+mn-lt"/>
              </a:rPr>
              <a:t>Select the third oval on the slide, and then enter </a:t>
            </a:r>
            <a:r>
              <a:rPr lang="en-US" sz="1200" b="1" i="0" baseline="0" dirty="0" smtClean="0">
                <a:latin typeface="+mn-lt"/>
              </a:rPr>
              <a:t>3.52” </a:t>
            </a:r>
            <a:r>
              <a:rPr lang="en-US" sz="1200" b="0" i="0" baseline="0" dirty="0" smtClean="0">
                <a:latin typeface="+mn-lt"/>
              </a:rPr>
              <a:t>in the</a:t>
            </a:r>
            <a:r>
              <a:rPr lang="en-US" sz="1200" i="0" baseline="0" dirty="0" smtClean="0">
                <a:latin typeface="+mn-lt"/>
              </a:rPr>
              <a:t> </a:t>
            </a:r>
            <a:r>
              <a:rPr lang="en-US" sz="1200" b="1" i="0" baseline="0" dirty="0" smtClean="0">
                <a:latin typeface="+mn-lt"/>
              </a:rPr>
              <a:t>Horizontal</a:t>
            </a:r>
            <a:r>
              <a:rPr lang="en-US" sz="1200" i="0" baseline="0" dirty="0" smtClean="0">
                <a:latin typeface="+mn-lt"/>
              </a:rPr>
              <a:t> box and </a:t>
            </a:r>
            <a:r>
              <a:rPr lang="en-US" sz="1200" b="1" i="0" baseline="0" dirty="0" smtClean="0">
                <a:latin typeface="+mn-lt"/>
              </a:rPr>
              <a:t>4.27” </a:t>
            </a:r>
            <a:r>
              <a:rPr lang="en-US" sz="1200" b="0" i="0" baseline="0" dirty="0" smtClean="0">
                <a:latin typeface="+mn-lt"/>
              </a:rPr>
              <a:t>in the</a:t>
            </a:r>
            <a:r>
              <a:rPr lang="en-US" sz="1200" b="1" i="0" baseline="0" dirty="0" smtClean="0">
                <a:latin typeface="+mn-lt"/>
              </a:rPr>
              <a:t> Vertical </a:t>
            </a:r>
            <a:r>
              <a:rPr lang="en-US" sz="1200" b="0" i="0" baseline="0" dirty="0" smtClean="0">
                <a:latin typeface="+mn-lt"/>
              </a:rPr>
              <a:t>box.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>
                <a:latin typeface="+mn-lt"/>
              </a:rPr>
              <a:t>Select the fourth oval on the slide, and then enter </a:t>
            </a:r>
            <a:r>
              <a:rPr lang="en-US" sz="1200" b="1" i="0" baseline="0" dirty="0" smtClean="0">
                <a:latin typeface="+mn-lt"/>
              </a:rPr>
              <a:t>2.99” </a:t>
            </a:r>
            <a:r>
              <a:rPr lang="en-US" sz="1200" b="0" i="0" baseline="0" dirty="0" smtClean="0">
                <a:latin typeface="+mn-lt"/>
              </a:rPr>
              <a:t>in the</a:t>
            </a:r>
            <a:r>
              <a:rPr lang="en-US" sz="1200" i="0" baseline="0" dirty="0" smtClean="0">
                <a:latin typeface="+mn-lt"/>
              </a:rPr>
              <a:t> </a:t>
            </a:r>
            <a:r>
              <a:rPr lang="en-US" sz="1200" b="1" i="0" baseline="0" dirty="0" smtClean="0">
                <a:latin typeface="+mn-lt"/>
              </a:rPr>
              <a:t>Horizontal</a:t>
            </a:r>
            <a:r>
              <a:rPr lang="en-US" sz="1200" i="0" baseline="0" dirty="0" smtClean="0">
                <a:latin typeface="+mn-lt"/>
              </a:rPr>
              <a:t> box and </a:t>
            </a:r>
            <a:r>
              <a:rPr lang="en-US" sz="1200" b="1" i="0" baseline="0" dirty="0" smtClean="0">
                <a:latin typeface="+mn-lt"/>
              </a:rPr>
              <a:t>5.66” </a:t>
            </a:r>
            <a:r>
              <a:rPr lang="en-US" sz="1200" b="0" i="0" baseline="0" dirty="0" smtClean="0">
                <a:latin typeface="+mn-lt"/>
              </a:rPr>
              <a:t>in the</a:t>
            </a:r>
            <a:r>
              <a:rPr lang="en-US" sz="1200" b="1" i="0" baseline="0" dirty="0" smtClean="0">
                <a:latin typeface="+mn-lt"/>
              </a:rPr>
              <a:t> Vertical </a:t>
            </a:r>
            <a:r>
              <a:rPr lang="en-US" sz="1200" b="0" i="0" baseline="0" dirty="0" smtClean="0">
                <a:latin typeface="+mn-lt"/>
              </a:rPr>
              <a:t>box.</a:t>
            </a:r>
            <a:endParaRPr lang="en-US" sz="120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+mn-lt"/>
              </a:rPr>
              <a:t>To reproduce the text on this slide, do the following:</a:t>
            </a:r>
            <a:endParaRPr lang="en-US" sz="1200" i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>
                <a:latin typeface="+mn-lt"/>
              </a:rPr>
              <a:t>On</a:t>
            </a:r>
            <a:r>
              <a:rPr lang="en-US" sz="1200" i="0" baseline="0" dirty="0" smtClean="0">
                <a:latin typeface="+mn-lt"/>
              </a:rPr>
              <a:t> the </a:t>
            </a:r>
            <a:r>
              <a:rPr lang="en-US" sz="1200" b="1" i="0" baseline="0" dirty="0" smtClean="0">
                <a:latin typeface="+mn-lt"/>
              </a:rPr>
              <a:t>Insert</a:t>
            </a:r>
            <a:r>
              <a:rPr lang="en-US" sz="120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Text</a:t>
            </a:r>
            <a:r>
              <a:rPr lang="en-US" sz="120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Text Box</a:t>
            </a:r>
            <a:r>
              <a:rPr lang="en-US" sz="1200" i="0" baseline="0" dirty="0" smtClean="0">
                <a:latin typeface="+mn-lt"/>
              </a:rPr>
              <a:t>, and then on the slide, drag to draw the text box.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Enter text in the text box and select the text. O</a:t>
            </a:r>
            <a:r>
              <a:rPr lang="en-US" sz="1200" i="0" dirty="0" smtClean="0">
                <a:latin typeface="+mn-lt"/>
              </a:rPr>
              <a:t>n the </a:t>
            </a:r>
            <a:r>
              <a:rPr lang="en-US" sz="1200" b="1" i="0" dirty="0" smtClean="0">
                <a:latin typeface="+mn-lt"/>
              </a:rPr>
              <a:t>Home</a:t>
            </a:r>
            <a:r>
              <a:rPr lang="en-US" sz="120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Font</a:t>
            </a:r>
            <a:r>
              <a:rPr lang="en-US" sz="1200" i="0" baseline="0" dirty="0" smtClean="0">
                <a:latin typeface="+mn-lt"/>
              </a:rPr>
              <a:t> group, do the following: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Font </a:t>
            </a:r>
            <a:r>
              <a:rPr lang="en-US" sz="1200" i="0" baseline="0" dirty="0" smtClean="0">
                <a:latin typeface="+mn-lt"/>
              </a:rPr>
              <a:t>list, select </a:t>
            </a:r>
            <a:r>
              <a:rPr lang="en-US" sz="1200" b="1" i="0" baseline="0" dirty="0" smtClean="0">
                <a:latin typeface="+mn-lt"/>
              </a:rPr>
              <a:t>Corbel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Font Size </a:t>
            </a:r>
            <a:r>
              <a:rPr lang="en-US" sz="1200" i="0" baseline="0" dirty="0" smtClean="0">
                <a:latin typeface="+mn-lt"/>
              </a:rPr>
              <a:t>list, select </a:t>
            </a:r>
            <a:r>
              <a:rPr lang="en-US" sz="1200" b="1" i="0" baseline="0" dirty="0" smtClean="0">
                <a:latin typeface="+mn-lt"/>
              </a:rPr>
              <a:t>22</a:t>
            </a:r>
            <a:r>
              <a:rPr lang="en-US" sz="1200" b="0" i="0" baseline="0" dirty="0" smtClean="0">
                <a:latin typeface="+mn-lt"/>
              </a:rPr>
              <a:t>.</a:t>
            </a:r>
            <a:r>
              <a:rPr lang="en-US" sz="1200" b="1" i="0" baseline="0" dirty="0" smtClean="0">
                <a:latin typeface="+mn-lt"/>
              </a:rPr>
              <a:t> </a:t>
            </a:r>
            <a:endParaRPr lang="en-US" sz="1200" i="0" baseline="0" dirty="0" smtClean="0">
              <a:latin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>
                <a:latin typeface="+mn-lt"/>
              </a:rPr>
              <a:t>Click the arrow next to </a:t>
            </a:r>
            <a:r>
              <a:rPr lang="en-US" sz="1200" b="1" i="0" baseline="0" dirty="0" smtClean="0">
                <a:latin typeface="+mn-lt"/>
              </a:rPr>
              <a:t>Font Color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Theme Colors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White, Background 1, Darker 50% </a:t>
            </a:r>
            <a:r>
              <a:rPr lang="en-US" sz="1200" b="0" i="0" baseline="0" dirty="0" smtClean="0">
                <a:latin typeface="+mn-lt"/>
              </a:rPr>
              <a:t>(sixth row, first option from the left).</a:t>
            </a:r>
            <a:endParaRPr lang="en-US" sz="120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Paragraph</a:t>
            </a:r>
            <a:r>
              <a:rPr lang="en-US" sz="120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Align Text Left </a:t>
            </a:r>
            <a:r>
              <a:rPr lang="en-US" sz="1200" i="0" baseline="0" dirty="0" smtClean="0">
                <a:latin typeface="+mn-lt"/>
              </a:rPr>
              <a:t>to align the text left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On the slide, drag the text box to the right of the first oval.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Select the text box. </a:t>
            </a:r>
            <a:r>
              <a:rPr lang="en-US" sz="1200" b="0" i="0" baseline="0" dirty="0" smtClean="0">
                <a:latin typeface="+mn-lt"/>
              </a:rPr>
              <a:t>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Clipboard </a:t>
            </a:r>
            <a:r>
              <a:rPr lang="en-US" sz="1200" b="0" i="0" baseline="0" dirty="0" smtClean="0">
                <a:latin typeface="+mn-lt"/>
              </a:rPr>
              <a:t>group, click the arrow under </a:t>
            </a:r>
            <a:r>
              <a:rPr lang="en-US" sz="1200" b="1" i="0" baseline="0" dirty="0" smtClean="0">
                <a:latin typeface="+mn-lt"/>
              </a:rPr>
              <a:t>Paste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Duplicate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in the text box and edit the text.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Drag the second text box to the right of the second oval.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Repeat steps 5-7 to create the third and fourth text boxes, dragging them to the right of the third and fourth ovals. </a:t>
            </a:r>
          </a:p>
          <a:p>
            <a:endParaRPr lang="en-US" sz="1200" i="1" baseline="0" dirty="0" smtClean="0">
              <a:latin typeface="+mn-lt"/>
            </a:endParaRPr>
          </a:p>
          <a:p>
            <a:endParaRPr lang="en-US" sz="1200" i="1" baseline="0" dirty="0" smtClean="0">
              <a:latin typeface="+mn-lt"/>
            </a:endParaRPr>
          </a:p>
          <a:p>
            <a:r>
              <a:rPr lang="en-US" sz="1200" baseline="0" dirty="0" smtClean="0">
                <a:latin typeface="+mn-lt"/>
              </a:rPr>
              <a:t>To reproduce the animation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>
                <a:latin typeface="+mn-lt"/>
              </a:rPr>
              <a:t>On</a:t>
            </a:r>
            <a:r>
              <a:rPr lang="en-US" sz="1200" baseline="0" dirty="0" smtClean="0">
                <a:latin typeface="+mn-lt"/>
              </a:rPr>
              <a:t> the </a:t>
            </a:r>
            <a:r>
              <a:rPr lang="en-US" sz="1200" b="1" baseline="0" dirty="0" smtClean="0">
                <a:latin typeface="+mn-lt"/>
              </a:rPr>
              <a:t>Animations</a:t>
            </a:r>
            <a:r>
              <a:rPr lang="en-US" sz="1200" b="0" baseline="0" dirty="0" smtClean="0">
                <a:latin typeface="+mn-lt"/>
              </a:rPr>
              <a:t> tab, in the </a:t>
            </a:r>
            <a:r>
              <a:rPr lang="en-US" sz="1200" b="1" baseline="0" dirty="0" smtClean="0">
                <a:latin typeface="+mn-lt"/>
              </a:rPr>
              <a:t>Animations</a:t>
            </a:r>
            <a:r>
              <a:rPr lang="en-US" sz="1200" b="0" baseline="0" dirty="0" smtClean="0">
                <a:latin typeface="+mn-lt"/>
              </a:rPr>
              <a:t> group, click </a:t>
            </a:r>
            <a:r>
              <a:rPr lang="en-US" sz="1200" b="1" baseline="0" dirty="0" smtClean="0">
                <a:latin typeface="+mn-lt"/>
              </a:rPr>
              <a:t>Custom Animation</a:t>
            </a:r>
            <a:r>
              <a:rPr lang="en-US" sz="1200" b="0" baseline="0" dirty="0" smtClean="0">
                <a:latin typeface="+mn-lt"/>
              </a:rPr>
              <a:t>.</a:t>
            </a:r>
            <a:endParaRPr lang="en-US" sz="120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>
                <a:latin typeface="+mn-lt"/>
              </a:rPr>
              <a:t>On the </a:t>
            </a:r>
            <a:r>
              <a:rPr lang="en-US" sz="1200" b="1" dirty="0" smtClean="0">
                <a:latin typeface="+mn-lt"/>
              </a:rPr>
              <a:t>Home</a:t>
            </a:r>
            <a:r>
              <a:rPr lang="en-US" sz="1200" dirty="0" smtClean="0">
                <a:latin typeface="+mn-lt"/>
              </a:rPr>
              <a:t> tab, in the </a:t>
            </a:r>
            <a:r>
              <a:rPr lang="en-US" sz="1200" b="1" dirty="0" smtClean="0">
                <a:latin typeface="+mn-lt"/>
              </a:rPr>
              <a:t>Editing</a:t>
            </a:r>
            <a:r>
              <a:rPr lang="en-US" sz="1200" dirty="0" smtClean="0">
                <a:latin typeface="+mn-lt"/>
              </a:rPr>
              <a:t> group, click </a:t>
            </a:r>
            <a:r>
              <a:rPr lang="en-US" sz="1200" b="1" dirty="0" smtClean="0">
                <a:latin typeface="+mn-lt"/>
              </a:rPr>
              <a:t>Select</a:t>
            </a:r>
            <a:r>
              <a:rPr lang="en-US" sz="1200" dirty="0" smtClean="0">
                <a:latin typeface="+mn-lt"/>
              </a:rPr>
              <a:t>, and then click </a:t>
            </a:r>
            <a:r>
              <a:rPr lang="en-US" sz="1200" b="1" dirty="0" smtClean="0">
                <a:latin typeface="+mn-lt"/>
              </a:rPr>
              <a:t>Selection Pane</a:t>
            </a:r>
            <a:r>
              <a:rPr lang="en-US" sz="1200" dirty="0" smtClean="0">
                <a:latin typeface="+mn-lt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Selection and Visibility</a:t>
            </a:r>
            <a:r>
              <a:rPr lang="en-US" sz="1200" b="0" baseline="0" dirty="0" smtClean="0">
                <a:latin typeface="+mn-lt"/>
              </a:rPr>
              <a:t> pane, select the rectangle </a:t>
            </a:r>
            <a:r>
              <a:rPr lang="en-US" sz="1200" b="0" i="0" baseline="0" dirty="0" smtClean="0">
                <a:latin typeface="+mn-lt"/>
              </a:rPr>
              <a:t>group. </a:t>
            </a: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Spin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animation effect (spin effect for the rectangle group).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Spin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With Previous</a:t>
            </a:r>
            <a:r>
              <a:rPr lang="en-US" sz="1200" b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Amount </a:t>
            </a:r>
            <a:r>
              <a:rPr lang="en-US" sz="1200" b="0" dirty="0" smtClean="0">
                <a:latin typeface="+mn-lt"/>
              </a:rPr>
              <a:t>list,</a:t>
            </a:r>
            <a:r>
              <a:rPr lang="en-US" sz="1200" b="0" baseline="0" dirty="0" smtClean="0">
                <a:latin typeface="+mn-lt"/>
              </a:rPr>
              <a:t>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box, enter </a:t>
            </a:r>
            <a:r>
              <a:rPr lang="en-US" sz="1200" b="1" baseline="0" dirty="0" smtClean="0">
                <a:latin typeface="+mn-lt"/>
              </a:rPr>
              <a:t>123</a:t>
            </a:r>
            <a:r>
              <a:rPr lang="en-US" sz="1200" b="1" baseline="0" dirty="0" smtClean="0">
                <a:latin typeface="+mn-lt"/>
                <a:ea typeface="Verdana"/>
                <a:cs typeface="Verdana"/>
              </a:rPr>
              <a:t>°</a:t>
            </a:r>
            <a:r>
              <a:rPr lang="en-US" sz="1200" b="0" baseline="0" dirty="0" smtClean="0">
                <a:latin typeface="+mn-lt"/>
                <a:ea typeface="Verdana"/>
                <a:cs typeface="Verdana"/>
              </a:rPr>
              <a:t>,</a:t>
            </a:r>
            <a:r>
              <a:rPr lang="en-US" sz="1200" b="1" baseline="0" dirty="0" smtClean="0">
                <a:latin typeface="+mn-lt"/>
                <a:ea typeface="Verdana"/>
                <a:cs typeface="Verdana"/>
              </a:rPr>
              <a:t> </a:t>
            </a:r>
            <a:r>
              <a:rPr lang="en-US" sz="1200" b="0" baseline="0" dirty="0" smtClean="0">
                <a:latin typeface="+mn-lt"/>
              </a:rPr>
              <a:t>and then press ENTER. </a:t>
            </a:r>
            <a:r>
              <a:rPr lang="en-US" sz="1200" b="0" baseline="0" dirty="0" smtClean="0">
                <a:latin typeface="+mn-lt"/>
                <a:ea typeface="+mn-ea"/>
                <a:cs typeface="+mn-cs"/>
              </a:rPr>
              <a:t>Also in the </a:t>
            </a:r>
            <a:r>
              <a:rPr lang="en-US" sz="1200" b="1" baseline="0" dirty="0" smtClean="0">
                <a:latin typeface="+mn-lt"/>
                <a:ea typeface="+mn-ea"/>
                <a:cs typeface="+mn-cs"/>
              </a:rPr>
              <a:t>Amount</a:t>
            </a:r>
            <a:r>
              <a:rPr lang="en-US" sz="1200" b="0" baseline="0" dirty="0" smtClean="0">
                <a:latin typeface="+mn-lt"/>
                <a:ea typeface="+mn-ea"/>
                <a:cs typeface="+mn-cs"/>
              </a:rPr>
              <a:t> list, click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Counterclockwise</a:t>
            </a:r>
            <a:r>
              <a:rPr lang="en-US" sz="1200" b="0" baseline="0" dirty="0" smtClean="0">
                <a:latin typeface="+mn-lt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</a:t>
            </a:r>
            <a:r>
              <a:rPr lang="en-US" sz="1200" dirty="0" smtClean="0">
                <a:latin typeface="+mn-lt"/>
              </a:rPr>
              <a:t>n the </a:t>
            </a:r>
            <a:r>
              <a:rPr lang="en-US" sz="1200" b="1" dirty="0" smtClean="0">
                <a:latin typeface="+mn-lt"/>
              </a:rPr>
              <a:t>Speed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dirty="0" smtClean="0">
                <a:latin typeface="+mn-lt"/>
              </a:rPr>
              <a:t>, select </a:t>
            </a:r>
            <a:r>
              <a:rPr lang="en-US" sz="1200" b="1" dirty="0" smtClean="0">
                <a:latin typeface="+mn-lt"/>
              </a:rPr>
              <a:t>Fast</a:t>
            </a:r>
            <a:r>
              <a:rPr lang="en-US" sz="1200" dirty="0" smtClean="0">
                <a:latin typeface="+mn-lt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On the slide, select the first oval.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Change Fill Color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second animation effect (change fill color effect for the first oval). Under </a:t>
            </a:r>
            <a:r>
              <a:rPr lang="en-US" sz="1200" b="1" baseline="0" dirty="0" smtClean="0">
                <a:latin typeface="+mn-lt"/>
              </a:rPr>
              <a:t>Modify: Change Fill Color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Start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After Previous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Fill Color </a:t>
            </a:r>
            <a:r>
              <a:rPr lang="en-US" sz="1200" b="0" baseline="0" dirty="0" smtClean="0">
                <a:latin typeface="+mn-lt"/>
              </a:rPr>
              <a:t>list, click </a:t>
            </a:r>
            <a:r>
              <a:rPr lang="en-US" sz="1200" b="1" baseline="0" dirty="0" smtClean="0">
                <a:latin typeface="+mn-lt"/>
              </a:rPr>
              <a:t>More Colors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Colors</a:t>
            </a:r>
            <a:r>
              <a:rPr lang="en-US" sz="1200" b="0" baseline="0" dirty="0" smtClean="0">
                <a:latin typeface="+mn-lt"/>
              </a:rPr>
              <a:t> dialog box, on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tab, enter values for Red: </a:t>
            </a:r>
            <a:r>
              <a:rPr lang="en-US" sz="1200" b="1" baseline="0" dirty="0" smtClean="0">
                <a:latin typeface="+mn-lt"/>
              </a:rPr>
              <a:t>130</a:t>
            </a:r>
            <a:r>
              <a:rPr lang="en-US" sz="1200" b="0" baseline="0" dirty="0" smtClean="0">
                <a:latin typeface="+mn-lt"/>
              </a:rPr>
              <a:t>, Green: </a:t>
            </a:r>
            <a:r>
              <a:rPr lang="en-US" sz="1200" b="1" baseline="0" dirty="0" smtClean="0">
                <a:latin typeface="+mn-lt"/>
              </a:rPr>
              <a:t>153</a:t>
            </a:r>
            <a:r>
              <a:rPr lang="en-US" sz="1200" b="0" baseline="0" dirty="0" smtClean="0">
                <a:latin typeface="+mn-lt"/>
              </a:rPr>
              <a:t>, Blue: </a:t>
            </a:r>
            <a:r>
              <a:rPr lang="en-US" sz="1200" b="1" baseline="0" dirty="0" smtClean="0">
                <a:latin typeface="+mn-lt"/>
              </a:rPr>
              <a:t>117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Speed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first text box.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 Effect</a:t>
            </a:r>
            <a:r>
              <a:rPr lang="en-US" sz="1200" b="0" baseline="0" dirty="0" smtClean="0">
                <a:latin typeface="+mn-lt"/>
              </a:rPr>
              <a:t>, point to</a:t>
            </a:r>
            <a:r>
              <a:rPr lang="en-US" sz="1200" b="1" baseline="0" dirty="0" smtClean="0">
                <a:latin typeface="+mn-lt"/>
              </a:rPr>
              <a:t> Entrance</a:t>
            </a:r>
            <a:r>
              <a:rPr lang="en-US" sz="1200" b="0" baseline="0" dirty="0" smtClean="0">
                <a:latin typeface="+mn-lt"/>
              </a:rPr>
              <a:t>,</a:t>
            </a:r>
            <a:r>
              <a:rPr lang="en-US" sz="1200" b="1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Entrance Effect </a:t>
            </a:r>
            <a:r>
              <a:rPr lang="en-US" sz="120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Subtle</a:t>
            </a:r>
            <a:r>
              <a:rPr lang="en-US" sz="1200" baseline="0" dirty="0" smtClean="0">
                <a:latin typeface="+mn-lt"/>
              </a:rPr>
              <a:t>, click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Fade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Select the third animation effect (fade effect for the first text box).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Fade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With Previous</a:t>
            </a:r>
            <a:r>
              <a:rPr lang="en-US" sz="1200" b="0" dirty="0" smtClean="0">
                <a:latin typeface="+mn-lt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Speed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dirty="0" smtClean="0">
                <a:latin typeface="+mn-lt"/>
              </a:rPr>
              <a:t>,</a:t>
            </a:r>
            <a:r>
              <a:rPr lang="en-US" sz="1200" b="0" baseline="0" dirty="0" smtClean="0">
                <a:latin typeface="+mn-lt"/>
              </a:rPr>
              <a:t>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Selection and Visibility </a:t>
            </a:r>
            <a:r>
              <a:rPr lang="en-US" sz="1200" b="0" baseline="0" dirty="0" smtClean="0">
                <a:latin typeface="+mn-lt"/>
              </a:rPr>
              <a:t>pane, select the rectangle </a:t>
            </a:r>
            <a:r>
              <a:rPr lang="en-US" sz="1200" b="0" i="0" baseline="0" dirty="0" smtClean="0">
                <a:latin typeface="+mn-lt"/>
              </a:rPr>
              <a:t>group. </a:t>
            </a: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Spin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fourth animation effect (spin effect for the rectangle group).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Spin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On Click</a:t>
            </a:r>
            <a:r>
              <a:rPr lang="en-US" sz="1200" b="0" dirty="0" smtClean="0">
                <a:latin typeface="+mn-lt"/>
              </a:rPr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Amount </a:t>
            </a:r>
            <a:r>
              <a:rPr lang="en-US" sz="1200" b="0" dirty="0" smtClean="0">
                <a:latin typeface="+mn-lt"/>
              </a:rPr>
              <a:t>list,</a:t>
            </a:r>
            <a:r>
              <a:rPr lang="en-US" sz="1200" b="0" baseline="0" dirty="0" smtClean="0">
                <a:latin typeface="+mn-lt"/>
              </a:rPr>
              <a:t>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box, enter </a:t>
            </a:r>
            <a:r>
              <a:rPr lang="en-US" sz="1200" b="1" baseline="0" dirty="0" smtClean="0">
                <a:latin typeface="+mn-lt"/>
              </a:rPr>
              <a:t>22</a:t>
            </a:r>
            <a:r>
              <a:rPr lang="en-US" sz="1200" b="1" baseline="0" dirty="0" smtClean="0">
                <a:latin typeface="+mn-lt"/>
                <a:ea typeface="Verdana"/>
                <a:cs typeface="Verdana"/>
              </a:rPr>
              <a:t>°</a:t>
            </a:r>
            <a:r>
              <a:rPr lang="en-US" sz="1200" b="0" baseline="0" dirty="0" smtClean="0">
                <a:latin typeface="+mn-lt"/>
              </a:rPr>
              <a:t>, and then press ENTER.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0" baseline="0" dirty="0" smtClean="0">
                <a:latin typeface="+mn-lt"/>
              </a:rPr>
              <a:t> Also in the </a:t>
            </a:r>
            <a:r>
              <a:rPr lang="en-US" sz="1200" b="1" baseline="0" dirty="0" smtClean="0">
                <a:latin typeface="+mn-lt"/>
              </a:rPr>
              <a:t>Amount</a:t>
            </a:r>
            <a:r>
              <a:rPr lang="en-US" sz="1200" b="0" baseline="0" dirty="0" smtClean="0">
                <a:latin typeface="+mn-lt"/>
              </a:rPr>
              <a:t> list, click </a:t>
            </a:r>
            <a:r>
              <a:rPr lang="en-US" sz="1200" b="1" baseline="0" dirty="0" smtClean="0">
                <a:latin typeface="+mn-lt"/>
              </a:rPr>
              <a:t>Clockwise</a:t>
            </a:r>
            <a:r>
              <a:rPr lang="en-US" sz="1200" b="0" baseline="0" dirty="0" smtClean="0">
                <a:latin typeface="+mn-lt"/>
              </a:rPr>
              <a:t>.</a:t>
            </a:r>
            <a:r>
              <a:rPr lang="en-US" sz="1200" dirty="0" smtClean="0">
                <a:latin typeface="+mn-lt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Speed</a:t>
            </a:r>
            <a:r>
              <a:rPr lang="en-US" sz="1200" b="0" i="0" baseline="0" dirty="0" smtClean="0">
                <a:latin typeface="+mn-lt"/>
              </a:rPr>
              <a:t> list, select </a:t>
            </a:r>
            <a:r>
              <a:rPr lang="en-US" sz="1200" b="1" i="0" baseline="0" dirty="0" smtClean="0">
                <a:latin typeface="+mn-lt"/>
              </a:rPr>
              <a:t>Very Fast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On the slide, select the second oval.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Change Fill Color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fifth animation effect (change fill color effect for the second oval). Under </a:t>
            </a:r>
            <a:r>
              <a:rPr lang="en-US" sz="1200" b="1" baseline="0" dirty="0" smtClean="0">
                <a:latin typeface="+mn-lt"/>
              </a:rPr>
              <a:t>Modify: Change Fill Color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Start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After Previous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Fill Color </a:t>
            </a:r>
            <a:r>
              <a:rPr lang="en-US" sz="1200" b="0" baseline="0" dirty="0" smtClean="0">
                <a:latin typeface="+mn-lt"/>
              </a:rPr>
              <a:t>list, click </a:t>
            </a:r>
            <a:r>
              <a:rPr lang="en-US" sz="1200" b="1" baseline="0" dirty="0" smtClean="0">
                <a:latin typeface="+mn-lt"/>
              </a:rPr>
              <a:t>More Colors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Colors</a:t>
            </a:r>
            <a:r>
              <a:rPr lang="en-US" sz="1200" b="0" baseline="0" dirty="0" smtClean="0">
                <a:latin typeface="+mn-lt"/>
              </a:rPr>
              <a:t> dialog box, on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tab, enter values for Red: </a:t>
            </a:r>
            <a:r>
              <a:rPr lang="en-US" sz="1200" b="1" baseline="0" dirty="0" smtClean="0">
                <a:latin typeface="+mn-lt"/>
              </a:rPr>
              <a:t>130</a:t>
            </a:r>
            <a:r>
              <a:rPr lang="en-US" sz="1200" b="0" baseline="0" dirty="0" smtClean="0">
                <a:latin typeface="+mn-lt"/>
              </a:rPr>
              <a:t>, Green: </a:t>
            </a:r>
            <a:r>
              <a:rPr lang="en-US" sz="1200" b="1" baseline="0" dirty="0" smtClean="0">
                <a:latin typeface="+mn-lt"/>
              </a:rPr>
              <a:t>153</a:t>
            </a:r>
            <a:r>
              <a:rPr lang="en-US" sz="1200" b="0" baseline="0" dirty="0" smtClean="0">
                <a:latin typeface="+mn-lt"/>
              </a:rPr>
              <a:t>, Blue: </a:t>
            </a:r>
            <a:r>
              <a:rPr lang="en-US" sz="1200" b="1" baseline="0" dirty="0" smtClean="0">
                <a:latin typeface="+mn-lt"/>
              </a:rPr>
              <a:t>117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Speed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second text box.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 Effect</a:t>
            </a:r>
            <a:r>
              <a:rPr lang="en-US" sz="1200" b="0" baseline="0" dirty="0" smtClean="0">
                <a:latin typeface="+mn-lt"/>
              </a:rPr>
              <a:t>, point to</a:t>
            </a:r>
            <a:r>
              <a:rPr lang="en-US" sz="1200" b="1" baseline="0" dirty="0" smtClean="0">
                <a:latin typeface="+mn-lt"/>
              </a:rPr>
              <a:t> Entrance </a:t>
            </a:r>
            <a:r>
              <a:rPr lang="en-US" sz="1200" baseline="0" dirty="0" smtClean="0">
                <a:latin typeface="+mn-lt"/>
              </a:rPr>
              <a:t>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Entrance Effect </a:t>
            </a:r>
            <a:r>
              <a:rPr lang="en-US" sz="120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Subtle</a:t>
            </a:r>
            <a:r>
              <a:rPr lang="en-US" sz="1200" baseline="0" dirty="0" smtClean="0">
                <a:latin typeface="+mn-lt"/>
              </a:rPr>
              <a:t>, click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Fade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Select the sixth animation effect (fade effect for the second text box).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Fade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With Previous</a:t>
            </a:r>
            <a:r>
              <a:rPr lang="en-US" sz="1200" b="0" dirty="0" smtClean="0">
                <a:latin typeface="+mn-lt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Speed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dirty="0" smtClean="0">
                <a:latin typeface="+mn-lt"/>
              </a:rPr>
              <a:t>,</a:t>
            </a:r>
            <a:r>
              <a:rPr lang="en-US" sz="1200" b="0" baseline="0" dirty="0" smtClean="0">
                <a:latin typeface="+mn-lt"/>
              </a:rPr>
              <a:t>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On the slide, select the third oval.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Change Fill Color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seventh animation effect (change fill color effect for the third oval). Under </a:t>
            </a:r>
            <a:r>
              <a:rPr lang="en-US" sz="1200" b="1" baseline="0" dirty="0" smtClean="0">
                <a:latin typeface="+mn-lt"/>
              </a:rPr>
              <a:t>Modify: Change Fill Color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Start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After Previous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Fill Color </a:t>
            </a:r>
            <a:r>
              <a:rPr lang="en-US" sz="1200" b="0" baseline="0" dirty="0" smtClean="0">
                <a:latin typeface="+mn-lt"/>
              </a:rPr>
              <a:t>list, click </a:t>
            </a:r>
            <a:r>
              <a:rPr lang="en-US" sz="1200" b="1" baseline="0" dirty="0" smtClean="0">
                <a:latin typeface="+mn-lt"/>
              </a:rPr>
              <a:t>More Colors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Colors</a:t>
            </a:r>
            <a:r>
              <a:rPr lang="en-US" sz="1200" b="0" baseline="0" dirty="0" smtClean="0">
                <a:latin typeface="+mn-lt"/>
              </a:rPr>
              <a:t> dialog box, on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tab, enter values for Red: </a:t>
            </a:r>
            <a:r>
              <a:rPr lang="en-US" sz="1200" b="1" baseline="0" dirty="0" smtClean="0">
                <a:latin typeface="+mn-lt"/>
              </a:rPr>
              <a:t>130</a:t>
            </a:r>
            <a:r>
              <a:rPr lang="en-US" sz="1200" b="0" baseline="0" dirty="0" smtClean="0">
                <a:latin typeface="+mn-lt"/>
              </a:rPr>
              <a:t>, Green: </a:t>
            </a:r>
            <a:r>
              <a:rPr lang="en-US" sz="1200" b="1" baseline="0" dirty="0" smtClean="0">
                <a:latin typeface="+mn-lt"/>
              </a:rPr>
              <a:t>153</a:t>
            </a:r>
            <a:r>
              <a:rPr lang="en-US" sz="1200" b="0" baseline="0" dirty="0" smtClean="0">
                <a:latin typeface="+mn-lt"/>
              </a:rPr>
              <a:t>, Blue: </a:t>
            </a:r>
            <a:r>
              <a:rPr lang="en-US" sz="1200" b="1" baseline="0" dirty="0" smtClean="0">
                <a:latin typeface="+mn-lt"/>
              </a:rPr>
              <a:t>117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Speed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third text box.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 Effect</a:t>
            </a:r>
            <a:r>
              <a:rPr lang="en-US" sz="1200" b="0" baseline="0" dirty="0" smtClean="0">
                <a:latin typeface="+mn-lt"/>
              </a:rPr>
              <a:t>, point to</a:t>
            </a:r>
            <a:r>
              <a:rPr lang="en-US" sz="1200" b="1" baseline="0" dirty="0" smtClean="0">
                <a:latin typeface="+mn-lt"/>
              </a:rPr>
              <a:t> Entrance </a:t>
            </a:r>
            <a:r>
              <a:rPr lang="en-US" sz="1200" baseline="0" dirty="0" smtClean="0">
                <a:latin typeface="+mn-lt"/>
              </a:rPr>
              <a:t>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Entrance Effect </a:t>
            </a:r>
            <a:r>
              <a:rPr lang="en-US" sz="120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Subtle</a:t>
            </a:r>
            <a:r>
              <a:rPr lang="en-US" sz="1200" baseline="0" dirty="0" smtClean="0">
                <a:latin typeface="+mn-lt"/>
              </a:rPr>
              <a:t>, click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Fade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Select the eighth animation effect (fade effect for the third text box).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Fade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With Previous</a:t>
            </a:r>
            <a:r>
              <a:rPr lang="en-US" sz="1200" b="0" dirty="0" smtClean="0">
                <a:latin typeface="+mn-lt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Speed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dirty="0" smtClean="0">
                <a:latin typeface="+mn-lt"/>
              </a:rPr>
              <a:t>,</a:t>
            </a:r>
            <a:r>
              <a:rPr lang="en-US" sz="1200" b="0" baseline="0" dirty="0" smtClean="0">
                <a:latin typeface="+mn-lt"/>
              </a:rPr>
              <a:t>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On the slide, select the fourth oval.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Change Fill Color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ninth animation effect (change fill color effect for the fourth oval). Under </a:t>
            </a:r>
            <a:r>
              <a:rPr lang="en-US" sz="1200" b="1" baseline="0" dirty="0" smtClean="0">
                <a:latin typeface="+mn-lt"/>
              </a:rPr>
              <a:t>Modify: Change Fill Color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Start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After Previous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Fill Color </a:t>
            </a:r>
            <a:r>
              <a:rPr lang="en-US" sz="1200" b="0" baseline="0" dirty="0" smtClean="0">
                <a:latin typeface="+mn-lt"/>
              </a:rPr>
              <a:t>list, click </a:t>
            </a:r>
            <a:r>
              <a:rPr lang="en-US" sz="1200" b="1" baseline="0" dirty="0" smtClean="0">
                <a:latin typeface="+mn-lt"/>
              </a:rPr>
              <a:t>More Colors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Colors</a:t>
            </a:r>
            <a:r>
              <a:rPr lang="en-US" sz="1200" b="0" baseline="0" dirty="0" smtClean="0">
                <a:latin typeface="+mn-lt"/>
              </a:rPr>
              <a:t> dialog box, on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tab, enter values for Red: </a:t>
            </a:r>
            <a:r>
              <a:rPr lang="en-US" sz="1200" b="1" baseline="0" dirty="0" smtClean="0">
                <a:latin typeface="+mn-lt"/>
              </a:rPr>
              <a:t>130</a:t>
            </a:r>
            <a:r>
              <a:rPr lang="en-US" sz="1200" b="0" baseline="0" dirty="0" smtClean="0">
                <a:latin typeface="+mn-lt"/>
              </a:rPr>
              <a:t>, Green: </a:t>
            </a:r>
            <a:r>
              <a:rPr lang="en-US" sz="1200" b="1" baseline="0" dirty="0" smtClean="0">
                <a:latin typeface="+mn-lt"/>
              </a:rPr>
              <a:t>153</a:t>
            </a:r>
            <a:r>
              <a:rPr lang="en-US" sz="1200" b="0" baseline="0" dirty="0" smtClean="0">
                <a:latin typeface="+mn-lt"/>
              </a:rPr>
              <a:t>, Blue: </a:t>
            </a:r>
            <a:r>
              <a:rPr lang="en-US" sz="1200" b="1" baseline="0" dirty="0" smtClean="0">
                <a:latin typeface="+mn-lt"/>
              </a:rPr>
              <a:t>117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Speed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fourth text box.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 Effect</a:t>
            </a:r>
            <a:r>
              <a:rPr lang="en-US" sz="1200" b="0" baseline="0" dirty="0" smtClean="0">
                <a:latin typeface="+mn-lt"/>
              </a:rPr>
              <a:t>, point to</a:t>
            </a:r>
            <a:r>
              <a:rPr lang="en-US" sz="1200" b="1" baseline="0" dirty="0" smtClean="0">
                <a:latin typeface="+mn-lt"/>
              </a:rPr>
              <a:t> Entrance</a:t>
            </a:r>
            <a:r>
              <a:rPr lang="en-US" sz="1200" b="0" baseline="0" dirty="0" smtClean="0">
                <a:latin typeface="+mn-lt"/>
              </a:rPr>
              <a:t>,</a:t>
            </a:r>
            <a:r>
              <a:rPr lang="en-US" sz="1200" b="1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Entrance Effect </a:t>
            </a:r>
            <a:r>
              <a:rPr lang="en-US" sz="120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Subtle</a:t>
            </a:r>
            <a:r>
              <a:rPr lang="en-US" sz="1200" baseline="0" dirty="0" smtClean="0">
                <a:latin typeface="+mn-lt"/>
              </a:rPr>
              <a:t>, click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Fade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Select the 10</a:t>
            </a:r>
            <a:r>
              <a:rPr lang="en-US" sz="1200" b="0" baseline="30000" dirty="0" smtClean="0">
                <a:latin typeface="+mn-lt"/>
              </a:rPr>
              <a:t>th</a:t>
            </a:r>
            <a:r>
              <a:rPr lang="en-US" sz="1200" b="0" baseline="0" dirty="0" smtClean="0">
                <a:latin typeface="+mn-lt"/>
              </a:rPr>
              <a:t> animation effect (fade effect for the fourth text box).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Fade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With Previous</a:t>
            </a:r>
            <a:r>
              <a:rPr lang="en-US" sz="1200" b="0" dirty="0" smtClean="0">
                <a:latin typeface="+mn-lt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Speed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dirty="0" smtClean="0">
                <a:latin typeface="+mn-lt"/>
              </a:rPr>
              <a:t>,</a:t>
            </a:r>
            <a:r>
              <a:rPr lang="en-US" sz="1200" b="0" baseline="0" dirty="0" smtClean="0">
                <a:latin typeface="+mn-lt"/>
              </a:rPr>
              <a:t>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200" b="0" baseline="0" dirty="0" smtClean="0">
              <a:latin typeface="+mn-lt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801017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21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4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47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41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11.bin"/><Relationship Id="rId2" Type="http://schemas.openxmlformats.org/officeDocument/2006/relationships/tags" Target="../tags/tag4.xml"/><Relationship Id="rId1" Type="http://schemas.openxmlformats.org/officeDocument/2006/relationships/vmlDrawing" Target="../drawings/vmlDrawing6.v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0.xml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5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12.bin"/><Relationship Id="rId2" Type="http://schemas.openxmlformats.org/officeDocument/2006/relationships/tags" Target="../tags/tag5.xml"/><Relationship Id="rId1" Type="http://schemas.openxmlformats.org/officeDocument/2006/relationships/vmlDrawing" Target="../drawings/vmlDrawing7.v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1.xml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wmf"/><Relationship Id="rId18" Type="http://schemas.openxmlformats.org/officeDocument/2006/relationships/oleObject" Target="../embeddings/oleObject16.bin"/><Relationship Id="rId26" Type="http://schemas.openxmlformats.org/officeDocument/2006/relationships/oleObject" Target="../embeddings/oleObject20.bin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0.wmf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48.wmf"/><Relationship Id="rId25" Type="http://schemas.openxmlformats.org/officeDocument/2006/relationships/image" Target="../media/image52.wmf"/><Relationship Id="rId33" Type="http://schemas.openxmlformats.org/officeDocument/2006/relationships/image" Target="../media/image56.wmf"/><Relationship Id="rId2" Type="http://schemas.openxmlformats.org/officeDocument/2006/relationships/tags" Target="../tags/tag6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29" Type="http://schemas.openxmlformats.org/officeDocument/2006/relationships/image" Target="../media/image54.wmf"/><Relationship Id="rId1" Type="http://schemas.openxmlformats.org/officeDocument/2006/relationships/vmlDrawing" Target="../drawings/vmlDrawing8.vml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openxmlformats.org/officeDocument/2006/relationships/oleObject" Target="../embeddings/oleObject19.bin"/><Relationship Id="rId32" Type="http://schemas.openxmlformats.org/officeDocument/2006/relationships/oleObject" Target="../embeddings/oleObject23.bin"/><Relationship Id="rId5" Type="http://schemas.openxmlformats.org/officeDocument/2006/relationships/image" Target="../media/image19.png"/><Relationship Id="rId15" Type="http://schemas.openxmlformats.org/officeDocument/2006/relationships/image" Target="../media/image47.wmf"/><Relationship Id="rId23" Type="http://schemas.openxmlformats.org/officeDocument/2006/relationships/image" Target="../media/image51.wmf"/><Relationship Id="rId28" Type="http://schemas.openxmlformats.org/officeDocument/2006/relationships/oleObject" Target="../embeddings/oleObject21.bin"/><Relationship Id="rId10" Type="http://schemas.openxmlformats.org/officeDocument/2006/relationships/image" Target="../media/image22.png"/><Relationship Id="rId19" Type="http://schemas.openxmlformats.org/officeDocument/2006/relationships/image" Target="../media/image49.wmf"/><Relationship Id="rId31" Type="http://schemas.openxmlformats.org/officeDocument/2006/relationships/image" Target="../media/image55.wmf"/><Relationship Id="rId4" Type="http://schemas.openxmlformats.org/officeDocument/2006/relationships/notesSlide" Target="../notesSlides/notesSlide12.xml"/><Relationship Id="rId9" Type="http://schemas.microsoft.com/office/2007/relationships/hdphoto" Target="../media/hdphoto6.wdp"/><Relationship Id="rId14" Type="http://schemas.openxmlformats.org/officeDocument/2006/relationships/oleObject" Target="../embeddings/oleObject14.bin"/><Relationship Id="rId22" Type="http://schemas.openxmlformats.org/officeDocument/2006/relationships/oleObject" Target="../embeddings/oleObject18.bin"/><Relationship Id="rId27" Type="http://schemas.openxmlformats.org/officeDocument/2006/relationships/image" Target="../media/image53.wmf"/><Relationship Id="rId30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7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24.bin"/><Relationship Id="rId2" Type="http://schemas.openxmlformats.org/officeDocument/2006/relationships/tags" Target="../tags/tag7.xml"/><Relationship Id="rId1" Type="http://schemas.openxmlformats.org/officeDocument/2006/relationships/vmlDrawing" Target="../drawings/vmlDrawing9.v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3.xml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8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25.bin"/><Relationship Id="rId2" Type="http://schemas.openxmlformats.org/officeDocument/2006/relationships/tags" Target="../tags/tag8.xml"/><Relationship Id="rId1" Type="http://schemas.openxmlformats.org/officeDocument/2006/relationships/vmlDrawing" Target="../drawings/vmlDrawing10.v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4.xml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oleObject" Target="../embeddings/oleObject27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1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26.bin"/><Relationship Id="rId5" Type="http://schemas.microsoft.com/office/2007/relationships/hdphoto" Target="../media/hdphoto5.wdp"/><Relationship Id="rId15" Type="http://schemas.openxmlformats.org/officeDocument/2006/relationships/oleObject" Target="../embeddings/oleObject28.bin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6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29.bin"/><Relationship Id="rId2" Type="http://schemas.openxmlformats.org/officeDocument/2006/relationships/tags" Target="../tags/tag9.xml"/><Relationship Id="rId1" Type="http://schemas.openxmlformats.org/officeDocument/2006/relationships/vmlDrawing" Target="../drawings/vmlDrawing12.v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6.xml"/><Relationship Id="rId9" Type="http://schemas.microsoft.com/office/2007/relationships/hdphoto" Target="../media/hdphoto6.wdp"/><Relationship Id="rId1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2.png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microsoft.com/office/2007/relationships/hdphoto" Target="../media/hdphoto6.wdp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35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68.wmf"/><Relationship Id="rId2" Type="http://schemas.openxmlformats.org/officeDocument/2006/relationships/tags" Target="../tags/tag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67.wmf"/><Relationship Id="rId4" Type="http://schemas.openxmlformats.org/officeDocument/2006/relationships/notesSlide" Target="../notesSlides/notesSlide22.xml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6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70.wmf"/><Relationship Id="rId4" Type="http://schemas.openxmlformats.org/officeDocument/2006/relationships/oleObject" Target="../embeddings/oleObject3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3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64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64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9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0.bin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39.bin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8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6" Type="http://schemas.microsoft.com/office/2007/relationships/hdphoto" Target="../media/hdphoto9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1.bin"/><Relationship Id="rId5" Type="http://schemas.microsoft.com/office/2007/relationships/hdphoto" Target="../media/hdphoto5.wdp"/><Relationship Id="rId15" Type="http://schemas.openxmlformats.org/officeDocument/2006/relationships/image" Target="../media/image24.png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27.wmf"/><Relationship Id="rId2" Type="http://schemas.openxmlformats.org/officeDocument/2006/relationships/tags" Target="../tags/tag2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5" Type="http://schemas.openxmlformats.org/officeDocument/2006/relationships/image" Target="../media/image26.wmf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microsoft.com/office/2007/relationships/hdphoto" Target="../media/hdphoto6.wdp"/><Relationship Id="rId1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wmf"/><Relationship Id="rId11" Type="http://schemas.openxmlformats.org/officeDocument/2006/relationships/image" Target="../media/image31.jpe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0.png"/><Relationship Id="rId9" Type="http://schemas.openxmlformats.org/officeDocument/2006/relationships/chart" Target="../charts/chart1.xml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wmf"/><Relationship Id="rId11" Type="http://schemas.openxmlformats.org/officeDocument/2006/relationships/image" Target="../media/image22.png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8.bin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1.png"/><Relationship Id="rId14" Type="http://schemas.openxmlformats.org/officeDocument/2006/relationships/image" Target="../media/image4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9.bin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5" Type="http://schemas.openxmlformats.org/officeDocument/2006/relationships/image" Target="../media/image43.wmf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9.xml"/><Relationship Id="rId9" Type="http://schemas.microsoft.com/office/2007/relationships/hdphoto" Target="../media/hdphoto6.wdp"/><Relationship Id="rId1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7" y="294144"/>
            <a:ext cx="91370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50" dirty="0">
                <a:ln w="1905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Fusion of Multiple Cues from Color and Depth Domains using </a:t>
            </a:r>
          </a:p>
          <a:p>
            <a:pPr algn="ctr"/>
            <a:r>
              <a:rPr lang="en-US" sz="4800" b="1" spc="50" dirty="0">
                <a:ln w="1905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Occlusion Aware Bayesian Tracker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599" y="4715562"/>
            <a:ext cx="32766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Kourosh MESHGI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Shin-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ichi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MAEDA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Shigeyuki OBA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Shin ISHII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18 MAR 2014</a:t>
            </a:r>
            <a:endParaRPr lang="en-US" u="sng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Personal Website\v 3.0\files\docs\logo\ronri_logo.gi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380232"/>
            <a:ext cx="966590" cy="11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24400"/>
            <a:ext cx="2114820" cy="211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ECE7D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13"/>
                    </a14:imgEffect>
                    <a14:imgEffect>
                      <a14:saturation sa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380232"/>
            <a:ext cx="1115568" cy="1115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1CEC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456432"/>
            <a:ext cx="1224508" cy="963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4999" y="4715562"/>
            <a:ext cx="32766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Integrated System Biology Lab</a:t>
            </a: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(Ishii Lab)</a:t>
            </a: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Graduate School of Informatics</a:t>
            </a: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Kyoto University</a:t>
            </a:r>
          </a:p>
          <a:p>
            <a:r>
              <a:rPr lang="en-US" i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meshgi-k@sys.i.kyoto-u.ac.jp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IEICE NC Tamagawa’14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3801">
        <p14:flash/>
      </p:transition>
    </mc:Choice>
    <mc:Fallback xmlns="">
      <p:transition spd="slow" advTm="138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19050">
            <a:solidFill>
              <a:srgbClr val="9F97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MOTION MODEL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42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295419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Motion Model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886474"/>
              </p:ext>
            </p:extLst>
          </p:nvPr>
        </p:nvGraphicFramePr>
        <p:xfrm>
          <a:off x="5918200" y="3451225"/>
          <a:ext cx="26924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47" name="Equation" r:id="rId12" imgW="927000" imgH="241200" progId="Equation.DSMT4">
                  <p:embed/>
                </p:oleObj>
              </mc:Choice>
              <mc:Fallback>
                <p:oleObj name="Equation" r:id="rId12" imgW="927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3451225"/>
                        <a:ext cx="2692400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11131" y="1462629"/>
            <a:ext cx="1355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→ 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28086929"/>
      </p:ext>
    </p:extLst>
  </p:cSld>
  <p:clrMapOvr>
    <a:masterClrMapping/>
  </p:clrMapOvr>
  <p:transition spd="slow" advTm="283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06181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0691 0.015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7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8837 -0.01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10486 0.005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228900" y="3155061"/>
            <a:ext cx="1066800" cy="2057400"/>
          </a:xfrm>
          <a:prstGeom prst="rect">
            <a:avLst/>
          </a:prstGeom>
          <a:pattFill prst="wdUpDiag">
            <a:fgClr>
              <a:srgbClr val="92D05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035587" y="2241643"/>
            <a:ext cx="774775" cy="2888290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80" y="2457210"/>
            <a:ext cx="1222109" cy="2489828"/>
          </a:xfrm>
          <a:prstGeom prst="rect">
            <a:avLst/>
          </a:prstGeom>
          <a:pattFill prst="wdUpDiag">
            <a:fgClr>
              <a:srgbClr val="FFC00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333784" y="4400708"/>
            <a:ext cx="1368689" cy="1559719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376817" y="2885292"/>
            <a:ext cx="1282625" cy="2352675"/>
          </a:xfrm>
          <a:prstGeom prst="rect">
            <a:avLst/>
          </a:prstGeom>
          <a:pattFill prst="wdUpDiag">
            <a:fgClr>
              <a:srgbClr val="66330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39853" y="3669521"/>
            <a:ext cx="1143172" cy="2356536"/>
          </a:xfrm>
          <a:prstGeom prst="rect">
            <a:avLst/>
          </a:prstGeom>
          <a:pattFill prst="wdUpDiag">
            <a:fgClr>
              <a:srgbClr val="FF00FF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485214" y="3414105"/>
            <a:ext cx="1143648" cy="2081891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788157" y="4734780"/>
            <a:ext cx="825425" cy="1629108"/>
          </a:xfrm>
          <a:prstGeom prst="rect">
            <a:avLst/>
          </a:prstGeom>
          <a:pattFill prst="wdUpDiag">
            <a:fgClr>
              <a:schemeClr val="tx2">
                <a:lumMod val="75000"/>
              </a:schemeClr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FEATURE EXTRACTION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99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295419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Feature Vectors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009621"/>
              </p:ext>
            </p:extLst>
          </p:nvPr>
        </p:nvGraphicFramePr>
        <p:xfrm>
          <a:off x="5930900" y="3406775"/>
          <a:ext cx="19177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2" name="Equation" r:id="rId12" imgW="660240" imgH="279360" progId="Equation.DSMT4">
                  <p:embed/>
                </p:oleObj>
              </mc:Choice>
              <mc:Fallback>
                <p:oleObj name="Equation" r:id="rId12" imgW="660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3406775"/>
                        <a:ext cx="19177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85360"/>
              </p:ext>
            </p:extLst>
          </p:nvPr>
        </p:nvGraphicFramePr>
        <p:xfrm>
          <a:off x="6514299" y="4648201"/>
          <a:ext cx="2530310" cy="17090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3031"/>
                <a:gridCol w="253031"/>
                <a:gridCol w="253031"/>
                <a:gridCol w="253031"/>
                <a:gridCol w="253031"/>
                <a:gridCol w="253031"/>
                <a:gridCol w="253031"/>
                <a:gridCol w="253031"/>
                <a:gridCol w="253031"/>
                <a:gridCol w="253031"/>
              </a:tblGrid>
              <a:tr h="34560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60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22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60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534788" y="4222070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98094" y="4227530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43950" y="4227738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20932" y="4611005"/>
            <a:ext cx="6735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1,t+1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09269" y="4938677"/>
            <a:ext cx="6735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2,t+1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58640" y="5987966"/>
            <a:ext cx="7707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N,t+1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19697" y="4241673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73123" y="5489407"/>
            <a:ext cx="461665" cy="369332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15448" y="4661659"/>
            <a:ext cx="2533012" cy="318678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515448" y="5003695"/>
            <a:ext cx="2533012" cy="318678"/>
          </a:xfrm>
          <a:prstGeom prst="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15448" y="6018251"/>
            <a:ext cx="2533012" cy="318678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20932" y="4241673"/>
            <a:ext cx="3223068" cy="22448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57683690"/>
      </p:ext>
    </p:extLst>
  </p:cSld>
  <p:clrMapOvr>
    <a:masterClrMapping/>
  </p:clrMapOvr>
  <p:transition spd="slow" advTm="3508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38" grpId="0" animBg="1"/>
      <p:bldP spid="43" grpId="0" animBg="1"/>
      <p:bldP spid="37" grpId="0" animBg="1"/>
      <p:bldP spid="39" grpId="0" animBg="1"/>
      <p:bldP spid="42" grpId="0" animBg="1"/>
      <p:bldP spid="41" grpId="0" animBg="1"/>
      <p:bldP spid="17" grpId="0" uiExpand="1" build="p" animBg="1"/>
      <p:bldP spid="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565900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MAR 2014-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12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FEATURE FUSION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83976" y="5438432"/>
            <a:ext cx="8983824" cy="1346543"/>
          </a:xfr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Probability of Observation</a:t>
            </a: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783495"/>
              </p:ext>
            </p:extLst>
          </p:nvPr>
        </p:nvGraphicFramePr>
        <p:xfrm>
          <a:off x="47625" y="6019800"/>
          <a:ext cx="2185988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04" name="Equation" r:id="rId12" imgW="749160" imgH="228600" progId="Equation.DSMT4">
                  <p:embed/>
                </p:oleObj>
              </mc:Choice>
              <mc:Fallback>
                <p:oleObj name="Equation" r:id="rId12" imgW="749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" y="6019800"/>
                        <a:ext cx="2185988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945460"/>
              </p:ext>
            </p:extLst>
          </p:nvPr>
        </p:nvGraphicFramePr>
        <p:xfrm>
          <a:off x="2209800" y="5921375"/>
          <a:ext cx="33718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05" name="Equation" r:id="rId14" imgW="1155600" imgH="291960" progId="Equation.DSMT4">
                  <p:embed/>
                </p:oleObj>
              </mc:Choice>
              <mc:Fallback>
                <p:oleObj name="Equation" r:id="rId14" imgW="11556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921375"/>
                        <a:ext cx="3371850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336663"/>
              </p:ext>
            </p:extLst>
          </p:nvPr>
        </p:nvGraphicFramePr>
        <p:xfrm>
          <a:off x="2209800" y="6010275"/>
          <a:ext cx="2185987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06" name="Equation" r:id="rId16" imgW="749160" imgH="228600" progId="Equation.DSMT4">
                  <p:embed/>
                </p:oleObj>
              </mc:Choice>
              <mc:Fallback>
                <p:oleObj name="Equation" r:id="rId16" imgW="749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6010275"/>
                        <a:ext cx="2185987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994661"/>
              </p:ext>
            </p:extLst>
          </p:nvPr>
        </p:nvGraphicFramePr>
        <p:xfrm>
          <a:off x="2209800" y="5992813"/>
          <a:ext cx="42973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07" name="Equation" r:id="rId18" imgW="1473120" imgH="241200" progId="Equation.DSMT4">
                  <p:embed/>
                </p:oleObj>
              </mc:Choice>
              <mc:Fallback>
                <p:oleObj name="Equation" r:id="rId18" imgW="1473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992813"/>
                        <a:ext cx="4297363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622680"/>
              </p:ext>
            </p:extLst>
          </p:nvPr>
        </p:nvGraphicFramePr>
        <p:xfrm>
          <a:off x="2209800" y="5992019"/>
          <a:ext cx="5335587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08" name="Equation" r:id="rId20" imgW="1828800" imgH="241200" progId="Equation.DSMT4">
                  <p:embed/>
                </p:oleObj>
              </mc:Choice>
              <mc:Fallback>
                <p:oleObj name="Equation" r:id="rId20" imgW="18288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992019"/>
                        <a:ext cx="5335587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651422"/>
              </p:ext>
            </p:extLst>
          </p:nvPr>
        </p:nvGraphicFramePr>
        <p:xfrm>
          <a:off x="2209800" y="5903119"/>
          <a:ext cx="4297363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09" name="Equation" r:id="rId22" imgW="1473120" imgH="304560" progId="Equation.DSMT4">
                  <p:embed/>
                </p:oleObj>
              </mc:Choice>
              <mc:Fallback>
                <p:oleObj name="Equation" r:id="rId22" imgW="14731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903119"/>
                        <a:ext cx="4297363" cy="855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341593"/>
              </p:ext>
            </p:extLst>
          </p:nvPr>
        </p:nvGraphicFramePr>
        <p:xfrm>
          <a:off x="2209800" y="5903119"/>
          <a:ext cx="514985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0" name="Equation" r:id="rId24" imgW="1765080" imgH="304560" progId="Equation.DSMT4">
                  <p:embed/>
                </p:oleObj>
              </mc:Choice>
              <mc:Fallback>
                <p:oleObj name="Equation" r:id="rId24" imgW="17650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903119"/>
                        <a:ext cx="5149850" cy="85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998332"/>
              </p:ext>
            </p:extLst>
          </p:nvPr>
        </p:nvGraphicFramePr>
        <p:xfrm>
          <a:off x="2209800" y="5867400"/>
          <a:ext cx="5113337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1" name="Equation" r:id="rId26" imgW="1752480" imgH="330120" progId="Equation.DSMT4">
                  <p:embed/>
                </p:oleObj>
              </mc:Choice>
              <mc:Fallback>
                <p:oleObj name="Equation" r:id="rId26" imgW="17524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867400"/>
                        <a:ext cx="5113337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Content Placeholder 1"/>
          <p:cNvSpPr txBox="1">
            <a:spLocks/>
          </p:cNvSpPr>
          <p:nvPr/>
        </p:nvSpPr>
        <p:spPr>
          <a:xfrm>
            <a:off x="5867400" y="2895600"/>
            <a:ext cx="3200400" cy="2389963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Each Feature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02985"/>
              </p:ext>
            </p:extLst>
          </p:nvPr>
        </p:nvGraphicFramePr>
        <p:xfrm>
          <a:off x="5935663" y="3396986"/>
          <a:ext cx="88582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2" name="Equation" r:id="rId28" imgW="304560" imgH="228600" progId="Equation.DSMT4">
                  <p:embed/>
                </p:oleObj>
              </mc:Choice>
              <mc:Fallback>
                <p:oleObj name="Equation" r:id="rId28" imgW="304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3396986"/>
                        <a:ext cx="885825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392163"/>
              </p:ext>
            </p:extLst>
          </p:nvPr>
        </p:nvGraphicFramePr>
        <p:xfrm>
          <a:off x="5935663" y="3914775"/>
          <a:ext cx="99536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3" name="Equation" r:id="rId30" imgW="342720" imgH="228600" progId="Equation.DSMT4">
                  <p:embed/>
                </p:oleObj>
              </mc:Choice>
              <mc:Fallback>
                <p:oleObj name="Equation" r:id="rId30" imgW="342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3914775"/>
                        <a:ext cx="995362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58867"/>
              </p:ext>
            </p:extLst>
          </p:nvPr>
        </p:nvGraphicFramePr>
        <p:xfrm>
          <a:off x="5935663" y="4330503"/>
          <a:ext cx="5159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4" name="Equation" r:id="rId32" imgW="177480" imgH="228600" progId="Equation.DSMT4">
                  <p:embed/>
                </p:oleObj>
              </mc:Choice>
              <mc:Fallback>
                <p:oleObj name="Equation" r:id="rId32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4330503"/>
                        <a:ext cx="515938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 rot="19069236">
            <a:off x="6933524" y="3821731"/>
            <a:ext cx="2022242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Independence Assumption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848678" y="1674739"/>
            <a:ext cx="1380222" cy="679493"/>
          </a:xfrm>
          <a:prstGeom prst="cloudCallout">
            <a:avLst>
              <a:gd name="adj1" fmla="val -49025"/>
              <a:gd name="adj2" fmla="val 586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98133" y="1745826"/>
            <a:ext cx="142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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!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07591726"/>
      </p:ext>
    </p:extLst>
  </p:cSld>
  <p:clrMapOvr>
    <a:masterClrMapping/>
  </p:clrMapOvr>
  <p:transition spd="slow" advTm="1093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 animBg="1"/>
      <p:bldP spid="48" grpId="0" animBg="1"/>
      <p:bldP spid="2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solidFill>
            <a:schemeClr val="tx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PROB. CALCULATION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211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9812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 fontScale="92500" lnSpcReduction="10000"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Particles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Brighter = More Probable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860984"/>
              </p:ext>
            </p:extLst>
          </p:nvPr>
        </p:nvGraphicFramePr>
        <p:xfrm>
          <a:off x="5929312" y="3465513"/>
          <a:ext cx="7000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0" name="Equation" r:id="rId12" imgW="241200" imgH="241200" progId="Equation.DSMT4">
                  <p:embed/>
                </p:oleObj>
              </mc:Choice>
              <mc:Fallback>
                <p:oleObj name="Equation" r:id="rId12" imgW="2412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2" y="3465513"/>
                        <a:ext cx="700088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262070188"/>
      </p:ext>
    </p:extLst>
  </p:cSld>
  <p:clrMapOvr>
    <a:masterClrMapping/>
  </p:clrMapOvr>
  <p:transition spd="slow" advTm="215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1" grpId="0" animBg="1"/>
      <p:bldP spid="24" grpId="0" animBg="1"/>
      <p:bldP spid="20" grpId="0" animBg="1"/>
      <p:bldP spid="22" grpId="0" animBg="1"/>
      <p:bldP spid="35" grpId="0" animBg="1"/>
      <p:bldP spid="25" grpId="0" animBg="1"/>
      <p:bldP spid="17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14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TARGET ESTIMATION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99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295419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Expectation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0" y="3352800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514691"/>
              </p:ext>
            </p:extLst>
          </p:nvPr>
        </p:nvGraphicFramePr>
        <p:xfrm>
          <a:off x="5902325" y="3405188"/>
          <a:ext cx="2509838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87" name="Equation" r:id="rId12" imgW="863280" imgH="279360" progId="Equation.DSMT4">
                  <p:embed/>
                </p:oleObj>
              </mc:Choice>
              <mc:Fallback>
                <p:oleObj name="Equation" r:id="rId12" imgW="8632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2325" y="3405188"/>
                        <a:ext cx="2509838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082034309"/>
      </p:ext>
    </p:extLst>
  </p:cSld>
  <p:clrMapOvr>
    <a:masterClrMapping/>
  </p:clrMapOvr>
  <p:transition spd="slow" advTm="184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29000" y="3352800"/>
            <a:ext cx="1447800" cy="2052637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  <a:ln w="508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15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MODEL UPDATE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99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599"/>
            <a:ext cx="3200400" cy="3630168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New Model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Model Update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409880"/>
              </p:ext>
            </p:extLst>
          </p:nvPr>
        </p:nvGraphicFramePr>
        <p:xfrm>
          <a:off x="5986462" y="3429000"/>
          <a:ext cx="25828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14" name="Equation" r:id="rId11" imgW="888840" imgH="253800" progId="Equation.DSMT4">
                  <p:embed/>
                </p:oleObj>
              </mc:Choice>
              <mc:Fallback>
                <p:oleObj name="Equation" r:id="rId11" imgW="888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2" y="3429000"/>
                        <a:ext cx="2582863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906182"/>
              </p:ext>
            </p:extLst>
          </p:nvPr>
        </p:nvGraphicFramePr>
        <p:xfrm>
          <a:off x="5986462" y="4068762"/>
          <a:ext cx="247173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15" name="Equation" r:id="rId13" imgW="850680" imgH="304560" progId="Equation.DSMT4">
                  <p:embed/>
                </p:oleObj>
              </mc:Choice>
              <mc:Fallback>
                <p:oleObj name="Equation" r:id="rId13" imgW="8506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2" y="4068762"/>
                        <a:ext cx="2471738" cy="85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066872"/>
              </p:ext>
            </p:extLst>
          </p:nvPr>
        </p:nvGraphicFramePr>
        <p:xfrm>
          <a:off x="5986462" y="5157706"/>
          <a:ext cx="2951163" cy="142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16" name="Equation" r:id="rId15" imgW="1015920" imgH="507960" progId="Equation.DSMT4">
                  <p:embed/>
                </p:oleObj>
              </mc:Choice>
              <mc:Fallback>
                <p:oleObj name="Equation" r:id="rId15" imgW="1015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2" y="5157706"/>
                        <a:ext cx="2951163" cy="1420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3432302" y="3352799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75661"/>
      </p:ext>
    </p:extLst>
  </p:cSld>
  <p:clrMapOvr>
    <a:masterClrMapping/>
  </p:clrMapOvr>
  <p:transition spd="slow" advTm="193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16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RESAMPLING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99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6764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Proportional to Probability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986799"/>
              </p:ext>
            </p:extLst>
          </p:nvPr>
        </p:nvGraphicFramePr>
        <p:xfrm>
          <a:off x="6032500" y="3914775"/>
          <a:ext cx="21780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55" name="Equation" r:id="rId12" imgW="749160" imgH="228600" progId="Equation.DSMT4">
                  <p:embed/>
                </p:oleObj>
              </mc:Choice>
              <mc:Fallback>
                <p:oleObj name="Equation" r:id="rId12" imgW="749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0" y="3914775"/>
                        <a:ext cx="2178050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55514973"/>
              </p:ext>
            </p:extLst>
          </p:nvPr>
        </p:nvGraphicFramePr>
        <p:xfrm>
          <a:off x="4814635" y="4520125"/>
          <a:ext cx="5319965" cy="210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4" name="Rectangle 13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noFill/>
          <a:ln w="19050">
            <a:solidFill>
              <a:srgbClr val="BBAB9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noFill/>
          <a:ln w="19050">
            <a:solidFill>
              <a:srgbClr val="7C684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noFill/>
          <a:ln w="19050">
            <a:solidFill>
              <a:srgbClr val="9980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noFill/>
          <a:ln w="19050">
            <a:solidFill>
              <a:srgbClr val="5C4C3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noFill/>
          <a:ln w="19050">
            <a:solidFill>
              <a:srgbClr val="6E6E7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noFill/>
          <a:ln w="19050">
            <a:solidFill>
              <a:srgbClr val="89898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noFill/>
          <a:ln w="19050">
            <a:solidFill>
              <a:srgbClr val="42424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noFill/>
          <a:ln w="19050">
            <a:solidFill>
              <a:srgbClr val="C9BBA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90058763"/>
      </p:ext>
    </p:extLst>
  </p:cSld>
  <p:clrMapOvr>
    <a:masterClrMapping/>
  </p:clrMapOvr>
  <p:transition spd="slow" advTm="1266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Graphic spid="9" grpId="0">
        <p:bldAsOne/>
      </p:bldGraphic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APPEARANCE CHANGES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4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41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9050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Same Color Objects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Background Clutter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Illumination Change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Shadows, Shades</a:t>
            </a: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ontent Placeholder 1"/>
          <p:cNvSpPr txBox="1">
            <a:spLocks/>
          </p:cNvSpPr>
          <p:nvPr/>
        </p:nvSpPr>
        <p:spPr>
          <a:xfrm>
            <a:off x="5867400" y="4908248"/>
            <a:ext cx="3200400" cy="730552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Use Depth!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16012"/>
      </p:ext>
    </p:extLst>
  </p:cSld>
  <p:clrMapOvr>
    <a:masterClrMapping/>
  </p:clrMapOvr>
  <p:transition spd="slow" advTm="201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42743 0.0942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72" y="46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34011 -0.0562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2882 0.0094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23 L -0.00243 1.85185E-6 C -0.02569 0.00764 0.0026 -0.00232 -0.01163 0.00347 C -0.01337 0.00416 -0.01545 0.0044 -0.01736 0.00532 C -0.01979 0.00625 -0.02187 0.00787 -0.0243 0.00856 C -0.03368 0.01134 -0.04323 0.0118 -0.05278 0.01366 L -0.07274 0.01759 L -0.10139 0.02268 L -0.10781 0.02592 C -0.11354 0.02639 -0.1191 0.02754 -0.12517 0.0294 C -0.12569 0.02963 -0.13229 0.03194 -0.13264 0.03264 C -0.1375 0.03518 -0.13281 0.03379 -0.13976 0.03588 C -0.14236 0.0368 -0.14583 0.0375 -0.1474 0.03819 L -0.16493 0.04282 C -0.17882 0.04444 -0.19288 0.04791 -0.20712 0.04768 C -0.20868 0.04768 -0.20937 0.04352 -0.21024 0.04143 C -0.21094 0.03981 -0.21128 0.03819 -0.2125 0.03773 C -0.21788 0.02569 -0.20972 0.04491 -0.21667 0.0287 C -0.21805 0.025 -0.2191 0.02129 -0.22222 0.01829 C -0.22205 0.01713 -0.22274 0.01759 -0.22344 0.01528 C -0.2243 0.01389 -0.225 0.0125 -0.22569 0.01111 C -0.22621 0.01065 -0.22674 0.00903 -0.22726 0.00787 C -0.22795 0.00671 -0.22882 0.00602 -0.22951 0.00486 C -0.23003 0.00393 -0.23055 0.00278 -0.23108 0.00162 C -0.23212 0.00023 -0.23316 -0.00093 -0.23403 -0.00232 C -0.2434 -0.01713 -0.2309 0.00185 -0.23802 -0.00949 C -0.23854 -0.01088 -0.23958 -0.01158 -0.2401 -0.01273 C -0.24253 -0.01667 -0.24132 -0.01597 -0.2441 -0.0206 C -0.24514 -0.02292 -0.2467 -0.02431 -0.24757 -0.02523 C -0.24844 -0.02709 -0.24878 -0.02824 -0.2493 -0.0294 C -0.25052 -0.03056 -0.25069 -0.03218 -0.25156 -0.03334 C -0.25226 -0.03449 -0.2533 -0.03519 -0.25382 -0.03634 C -0.25503 -0.0382 -0.25573 -0.04097 -0.25694 -0.04259 C -0.25781 -0.04375 -0.25868 -0.04445 -0.2592 -0.04584 C -0.26163 -0.04977 -0.26233 -0.0544 -0.26476 -0.05834 L -0.26736 -0.06597 C -0.26771 -0.06759 -0.26805 -0.06945 -0.2684 -0.0713 C -0.26875 -0.07292 -0.26962 -0.07384 -0.26996 -0.07546 C -0.27049 -0.07685 -0.27083 -0.07847 -0.27083 -0.07986 C -0.27066 -0.08287 -0.27083 -0.08634 -0.26996 -0.08912 C -0.26927 -0.09051 -0.26771 -0.08982 -0.26667 -0.09074 C -0.2625 -0.09306 -0.26371 -0.09283 -0.25972 -0.09607 C -0.25729 -0.09769 -0.25503 -0.10023 -0.25278 -0.10139 C -0.2493 -0.10301 -0.24861 -0.10324 -0.24549 -0.10579 C -0.24462 -0.10648 -0.24392 -0.10764 -0.24305 -0.10834 C -0.24149 -0.10972 -0.24028 -0.10972 -0.23871 -0.11134 C -0.23802 -0.11181 -0.2375 -0.1132 -0.23698 -0.11366 C -0.23628 -0.11389 -0.23559 -0.11459 -0.23507 -0.11505 C -0.23055 -0.11921 -0.23472 -0.11644 -0.23021 -0.11898 C -0.22066 -0.13403 -0.23038 -0.11921 -0.22066 -0.13264 C -0.21996 -0.13357 -0.21944 -0.13449 -0.21892 -0.13519 C -0.21649 -0.13796 -0.21424 -0.14097 -0.21163 -0.14306 C -0.21094 -0.14329 -0.21024 -0.14375 -0.21076 -0.14421 C -0.20851 -0.14584 -0.20746 -0.14769 -0.20625 -0.14931 C -0.20555 -0.15023 -0.20608 -0.15093 -0.20451 -0.15046 C -0.20382 -0.15232 -0.20312 -0.15278 -0.20243 -0.15324 C -0.19705 -0.15671 -0.19462 -0.15648 -0.1868 -0.15671 L -0.12865 -0.16551 C -0.12621 -0.16759 -0.12413 -0.16806 -0.1217 -0.16898 C -0.11458 -0.1713 -0.11858 -0.1713 -0.10868 -0.17315 C -0.10503 -0.17384 -0.10121 -0.17408 -0.09722 -0.17477 L -0.0967 -0.17685 " pathEditMode="relative" rAng="21240000" ptsTypes="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animBg="1"/>
      <p:bldP spid="52" grpId="0" animBg="1"/>
      <p:bldP spid="5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MODEL DRIFT PROBLEM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4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41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1430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Templates Corrupted!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>
            <p:extLst/>
          </p:nvPr>
        </p:nvGraphicFramePr>
        <p:xfrm>
          <a:off x="8266113" y="3163888"/>
          <a:ext cx="47942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57" name="Equation" r:id="rId11" imgW="164880" imgH="228600" progId="Equation.DSMT4">
                  <p:embed/>
                </p:oleObj>
              </mc:Choice>
              <mc:Fallback>
                <p:oleObj name="Equation" r:id="rId11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6113" y="3163888"/>
                        <a:ext cx="479425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1"/>
          <p:cNvSpPr txBox="1">
            <a:spLocks/>
          </p:cNvSpPr>
          <p:nvPr/>
        </p:nvSpPr>
        <p:spPr>
          <a:xfrm>
            <a:off x="5867400" y="4143874"/>
            <a:ext cx="3200400" cy="656726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Handle Occlusion!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33608"/>
      </p:ext>
    </p:extLst>
  </p:cSld>
  <p:clrMapOvr>
    <a:masterClrMapping/>
  </p:clrMapOvr>
  <p:transition spd="slow" advTm="168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42743 0.0942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72" y="46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28681 0.0006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34011 -0.0562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28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2882 0.00949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4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1.85185E-6 L -0.00174 0.00023 C -0.00417 0.00023 -0.0066 0.00046 -0.0092 0.00092 C -0.01059 0.00116 -0.01198 0.00162 -0.01337 0.00208 C -0.01528 0.00278 -0.01753 0.00393 -0.01979 0.0044 C -0.02153 0.00463 -0.02361 0.00509 -0.02552 0.00532 C -0.04549 0.00879 -0.03889 0.00764 -0.06354 0.00879 C -0.06805 0.00926 -0.07656 0.00972 -0.08177 0.01088 C -0.08281 0.01111 -0.08316 0.0118 -0.0842 0.01204 C -0.08524 0.0125 -0.08646 0.01296 -0.08733 0.01319 C -0.08906 0.01366 -0.09062 0.01389 -0.09219 0.01435 C -0.09496 0.01504 -0.09774 0.01597 -0.10052 0.01643 C -0.10365 0.01736 -0.10694 0.01782 -0.11007 0.01875 C -0.11146 0.01921 -0.11319 0.01944 -0.11424 0.01991 C -0.11528 0.02014 -0.11667 0.0206 -0.11771 0.02106 C -0.11944 0.02153 -0.12153 0.02153 -0.12344 0.02199 C -0.1243 0.02245 -0.12552 0.02291 -0.12656 0.02315 C -0.12795 0.02361 -0.12934 0.02384 -0.13073 0.0243 C -0.13246 0.025 -0.13385 0.02569 -0.13559 0.02662 C -0.13611 0.02685 -0.13715 0.02731 -0.13785 0.02754 C -0.14809 0.03032 -0.13542 0.02708 -0.14687 0.02986 C -0.14844 0.03009 -0.14965 0.03055 -0.15104 0.03102 C -0.1526 0.03148 -0.15417 0.03171 -0.1559 0.03217 C -0.15694 0.03241 -0.15729 0.0331 -0.15833 0.0331 C -0.16059 0.03379 -0.16285 0.03403 -0.16476 0.03426 C -0.17326 0.03565 -0.16996 0.03541 -0.17674 0.03541 L -0.1625 0.08102 L 0.01163 0.08217 " pathEditMode="relative" rAng="0" ptsTypes="AAAAAAAAAAAAAAAAAAAAAAAAAAAA">
                                      <p:cBhvr>
                                        <p:cTn id="14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animBg="1"/>
      <p:bldP spid="52" grpId="0" animBg="1"/>
      <p:bldP spid="11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PERSISTENT OCCLUSION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4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41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1"/>
            <a:ext cx="3200400" cy="10668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Particles Converge to Local Optima / Remains The Same Region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://dc538.4shared.com/img/WO4PbtJ_/13c3f819738/brickwall_delet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81364"/>
            <a:ext cx="3702380" cy="3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19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5867400" y="4074054"/>
            <a:ext cx="3200400" cy="802746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Advanced Motion Models</a:t>
            </a:r>
          </a:p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(not always feasible)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5867400" y="4988453"/>
            <a:ext cx="3200400" cy="802746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Restart Tracking</a:t>
            </a:r>
          </a:p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(slow occlusion recovery)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5867400" y="5872161"/>
            <a:ext cx="3200400" cy="614364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Expand Search Area!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576248"/>
      </p:ext>
    </p:extLst>
  </p:cSld>
  <p:clrMapOvr>
    <a:masterClrMapping/>
  </p:clrMapOvr>
  <p:transition spd="slow" advTm="340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5941 0.1159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5" y="5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4467 -0.07847 " pathEditMode="relative" rAng="0" ptsTypes="AA">
                                      <p:cBhvr>
                                        <p:cTn id="8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-39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34653 0.00578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27743 0.06088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72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animBg="1"/>
      <p:bldP spid="52" grpId="0" animBg="1"/>
      <p:bldP spid="11" grpId="0" build="p" animBg="1"/>
      <p:bldP spid="12" grpId="0" uiExpand="1" build="p" animBg="1"/>
      <p:bldP spid="1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TRACKING APPLICATIONS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565900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DEC 2013 -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1533525"/>
            <a:ext cx="8810625" cy="5248275"/>
            <a:chOff x="819150" y="7829550"/>
            <a:chExt cx="8810625" cy="5248275"/>
          </a:xfrm>
        </p:grpSpPr>
        <p:sp>
          <p:nvSpPr>
            <p:cNvPr id="7" name="Rounded Rectangle 6"/>
            <p:cNvSpPr/>
            <p:nvPr/>
          </p:nvSpPr>
          <p:spPr>
            <a:xfrm>
              <a:off x="819150" y="7829550"/>
              <a:ext cx="8810625" cy="5248275"/>
            </a:xfrm>
            <a:prstGeom prst="roundRect">
              <a:avLst>
                <a:gd name="adj" fmla="val 5596"/>
              </a:avLst>
            </a:prstGeom>
            <a:solidFill>
              <a:schemeClr val="lt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66825" y="8404447"/>
              <a:ext cx="2524125" cy="1968704"/>
            </a:xfrm>
            <a:prstGeom prst="rect">
              <a:avLst/>
            </a:prstGeom>
            <a:blipFill>
              <a:blip r:embed="rId3"/>
              <a:srcRect/>
              <a:stretch>
                <a:fillRect t="-1" b="-20078"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66824" y="10526611"/>
              <a:ext cx="2524125" cy="207565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43349" y="8389052"/>
              <a:ext cx="2524125" cy="1964624"/>
            </a:xfrm>
            <a:prstGeom prst="rect">
              <a:avLst/>
            </a:prstGeom>
            <a:blipFill>
              <a:blip r:embed="rId5"/>
              <a:srcRect/>
              <a:stretch>
                <a:fillRect b="-20328"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43348" y="10540215"/>
              <a:ext cx="2524125" cy="2363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19873" y="8256955"/>
              <a:ext cx="2524125" cy="2162159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19872" y="10549187"/>
              <a:ext cx="2538413" cy="2363991"/>
            </a:xfrm>
            <a:prstGeom prst="rect">
              <a:avLst/>
            </a:prstGeom>
            <a:blipFill>
              <a:blip r:embed="rId8"/>
              <a:srcRect/>
              <a:stretch>
                <a:fillRect l="-1" t="-2" r="-85190" b="-20077"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50282" y="10224016"/>
              <a:ext cx="4295774" cy="46166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MAIN APPLICATIONS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92832" y="1736521"/>
            <a:ext cx="2545655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Surveillance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269356" y="1727421"/>
            <a:ext cx="2531369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Public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945879" y="1719534"/>
            <a:ext cx="2545655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Entertainment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92833" y="6131171"/>
            <a:ext cx="2531368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Robotics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278321" y="6168708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Video Indexing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969131" y="6186266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Action </a:t>
            </a:r>
            <a:r>
              <a:rPr lang="en-US" sz="2800" dirty="0" err="1" smtClean="0"/>
              <a:t>Recog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311560"/>
      </p:ext>
    </p:extLst>
  </p:cSld>
  <p:clrMapOvr>
    <a:masterClrMapping/>
  </p:clrMapOvr>
  <p:transition spd="slow" advTm="15872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OCCLUSION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0" y="1752600"/>
            <a:ext cx="4648200" cy="1280160"/>
          </a:xfr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2500" lnSpcReduction="20000"/>
          </a:bodyPr>
          <a:lstStyle/>
          <a:p>
            <a:pPr lvl="1"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not address occlusion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explicitly</a:t>
            </a:r>
          </a:p>
          <a:p>
            <a:pPr lvl="1" algn="l"/>
            <a:r>
              <a:rPr lang="en-US" sz="25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maintain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a large set of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hypotheses</a:t>
            </a:r>
          </a:p>
          <a:p>
            <a:pPr lvl="1" algn="l"/>
            <a:r>
              <a:rPr lang="en-US" sz="25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computationally expensive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752600"/>
            <a:ext cx="4480560" cy="1280160"/>
          </a:xfr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70000" lnSpcReduction="20000"/>
          </a:bodyPr>
          <a:lstStyle/>
          <a:p>
            <a:pPr lvl="1"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direct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occlusion detection</a:t>
            </a:r>
          </a:p>
          <a:p>
            <a:pPr lvl="1" algn="l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robust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against partial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&amp; temp occ.</a:t>
            </a:r>
          </a:p>
          <a:p>
            <a:pPr lvl="1" algn="l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persistent occ. hinder tracking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457200" y="1249680"/>
            <a:ext cx="4023360" cy="70408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GENERATIVE MODELS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5"/>
          </p:nvPr>
        </p:nvSpPr>
        <p:spPr>
          <a:xfrm>
            <a:off x="4663440" y="1249680"/>
            <a:ext cx="4023360" cy="704088"/>
          </a:xfrm>
        </p:spPr>
        <p:txBody>
          <a:bodyPr/>
          <a:lstStyle/>
          <a:p>
            <a:r>
              <a:rPr lang="en-US" dirty="0" smtClean="0"/>
              <a:t>DISCRIMINATIVE MODELS</a:t>
            </a:r>
            <a:endParaRPr lang="en-US" dirty="0"/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7620" y="3505200"/>
          <a:ext cx="906018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685800" y="6019800"/>
            <a:ext cx="8229600" cy="609600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model for target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 of Occlusion is Important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Keep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the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069236">
            <a:off x="3602743" y="2725084"/>
            <a:ext cx="1401371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 Them!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42413"/>
      </p:ext>
    </p:extLst>
  </p:cSld>
  <p:clrMapOvr>
    <a:masterClrMapping/>
  </p:clrMapOvr>
  <p:transition spd="slow" advTm="339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DYNAMICS…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4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41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2045077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 lnSpcReduction="1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 The Search is not Directed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 Neither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the Channels have Useful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Information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Particles Should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Scatter Away from Last Known Position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://dc538.4shared.com/img/WO4PbtJ_/13c3f819738/brickwall_delet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81364"/>
            <a:ext cx="3702380" cy="3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21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95726" y="3178369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44144" y="3989774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00526" y="3330769"/>
            <a:ext cx="1023674" cy="22318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52926" y="3635569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13416" y="4244590"/>
            <a:ext cx="1496584" cy="22324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99090" y="5625345"/>
            <a:ext cx="12349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Occlusion!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600464"/>
      </p:ext>
    </p:extLst>
  </p:cSld>
  <p:clrMapOvr>
    <a:masterClrMapping/>
  </p:clrMapOvr>
  <p:transition spd="slow" advTm="1346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5941 0.1159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5" y="5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4467 -0.07847 " pathEditMode="relative" rAng="0" ptsTypes="AA">
                                      <p:cBhvr>
                                        <p:cTn id="8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-39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34653 0.00578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27743 0.06088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72" y="30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9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26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7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111E-6 -3.33333E-6 L 1.11111E-6 -0.16481 C 1.11111E-6 -0.23865 0.07691 -0.32939 0.13976 -0.32939 L 0.27951 -0.32939 " pathEditMode="relative" rAng="0" ptsTypes="AAAA">
                                      <p:cBhvr>
                                        <p:cTn id="2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6" y="-164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6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587 0.03333 C 0.02587 0.06643 0.01841 0.09328 0.00955 0.09328 C -0.00104 0.09328 -0.00486 0.06342 -0.00642 0.04537 L -0.00798 0.02129 C -0.00972 0.00324 -0.01371 -0.02662 -0.02569 -0.02662 C -0.03333 -0.02662 -0.04184 0.00023 -0.04184 0.03333 C -0.04184 0.06643 -0.03333 0.09328 -0.02569 0.09328 C -0.01371 0.09328 -0.00972 0.06342 -0.00798 0.04537 L -0.00642 0.02129 C -0.00486 0.00324 -0.00104 -0.02662 0.00955 -0.02662 C 0.01841 -0.02662 0.02587 0.00023 0.02587 0.03333 Z " pathEditMode="relative" rAng="0" ptsTypes="AAAAAAAAAAA">
                                      <p:cBhvr>
                                        <p:cTn id="30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111E-6 -3.33333E-6 L 0.125 -3.33333E-6 L 0.18802 -0.0449 L 0.125 -0.08889 L 1.11111E-6 -0.08889 L -0.06302 -0.0449 L 1.11111E-6 -3.33333E-6 Z " pathEditMode="relative" rAng="0" ptsTypes="AAAAAAA">
                                      <p:cBhvr>
                                        <p:cTn id="32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444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6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2222E-6 -2.96296E-6 L -0.03229 -0.03402 L -0.04444 -0.125 L -0.05625 -0.03402 L -0.08837 -2.96296E-6 L -0.05625 0.03403 L -0.04444 0.125 L -0.03229 0.03403 L -2.22222E-6 -2.96296E-6 Z " pathEditMode="relative" rAng="0" ptsTypes="AAAAAAAAA">
                                      <p:cBhvr>
                                        <p:cTn id="3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2.96296E-6 L 0.03837 -2.96296E-6 C 0.05555 -2.96296E-6 0.07691 -0.01412 0.07691 -0.02546 L 0.07691 -0.05092 " pathEditMode="relative" rAng="0" ptsTypes="AAAA">
                                      <p:cBhvr>
                                        <p:cTn id="3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 animBg="1"/>
      <p:bldP spid="52" grpId="0" animBg="1"/>
      <p:bldP spid="14" grpId="0" animBg="1"/>
      <p:bldP spid="14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1" animBg="1"/>
      <p:bldP spid="17" grpId="2" animBg="1"/>
      <p:bldP spid="18" grpId="1" animBg="1"/>
      <p:bldP spid="18" grpId="2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Occlusion Flag (for each particle)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Observation Model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No-Occlusion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Particles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Same as Before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1800" dirty="0"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Occlusion-Flagged Particles  Uniform Distribution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-183416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OCCLUSION AWARE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PARTICLE FILTER FRAMEWORK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600200" y="-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-2409825" y="-11193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793027"/>
              </p:ext>
            </p:extLst>
          </p:nvPr>
        </p:nvGraphicFramePr>
        <p:xfrm>
          <a:off x="4215185" y="2322194"/>
          <a:ext cx="4814515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27" name="Equation" r:id="rId5" imgW="1650960" imgH="228600" progId="Equation.DSMT4">
                  <p:embed/>
                </p:oleObj>
              </mc:Choice>
              <mc:Fallback>
                <p:oleObj name="Equation" r:id="rId5" imgW="1650960" imgH="228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5185" y="2322194"/>
                        <a:ext cx="4814515" cy="64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-762000" y="-3668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081804"/>
              </p:ext>
            </p:extLst>
          </p:nvPr>
        </p:nvGraphicFramePr>
        <p:xfrm>
          <a:off x="366674" y="2968900"/>
          <a:ext cx="8663026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28" name="Equation" r:id="rId7" imgW="3657600" imgH="228600" progId="Equation.DSMT4">
                  <p:embed/>
                </p:oleObj>
              </mc:Choice>
              <mc:Fallback>
                <p:oleObj name="Equation" r:id="rId7" imgW="3657600" imgH="2286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674" y="2968900"/>
                        <a:ext cx="8663026" cy="64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3200400" y="3648710"/>
            <a:ext cx="2424485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77000" y="3657600"/>
            <a:ext cx="2424485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293683"/>
              </p:ext>
            </p:extLst>
          </p:nvPr>
        </p:nvGraphicFramePr>
        <p:xfrm>
          <a:off x="5848350" y="1425575"/>
          <a:ext cx="7397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29" name="Equation" r:id="rId9" imgW="253800" imgH="241200" progId="Equation.DSMT4">
                  <p:embed/>
                </p:oleObj>
              </mc:Choice>
              <mc:Fallback>
                <p:oleObj name="Equation" r:id="rId9" imgW="2538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8350" y="1425575"/>
                        <a:ext cx="7397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585818"/>
              </p:ext>
            </p:extLst>
          </p:nvPr>
        </p:nvGraphicFramePr>
        <p:xfrm>
          <a:off x="5394046" y="5791200"/>
          <a:ext cx="3635654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30" name="Equation" r:id="rId11" imgW="1358640" imgH="228600" progId="Equation.DSMT4">
                  <p:embed/>
                </p:oleObj>
              </mc:Choice>
              <mc:Fallback>
                <p:oleObj name="Equation" r:id="rId11" imgW="1358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4046" y="5791200"/>
                        <a:ext cx="3635654" cy="64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987889"/>
              </p:ext>
            </p:extLst>
          </p:nvPr>
        </p:nvGraphicFramePr>
        <p:xfrm>
          <a:off x="169862" y="4410075"/>
          <a:ext cx="8859838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31" name="Equation" r:id="rId13" imgW="3035160" imgH="330120" progId="Equation.DSMT4">
                  <p:embed/>
                </p:oleObj>
              </mc:Choice>
              <mc:Fallback>
                <p:oleObj name="Equation" r:id="rId13" imgW="30351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2" y="4410075"/>
                        <a:ext cx="8859838" cy="925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Connector 26"/>
          <p:cNvCxnSpPr/>
          <p:nvPr/>
        </p:nvCxnSpPr>
        <p:spPr>
          <a:xfrm>
            <a:off x="8763000" y="6431280"/>
            <a:ext cx="266700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22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62310938"/>
      </p:ext>
    </p:extLst>
  </p:cSld>
  <p:clrMapOvr>
    <a:masterClrMapping/>
  </p:clrMapOvr>
  <p:transition spd="slow" advTm="321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Probability of Occlusion for the Next Box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Modified Dynamics Model of Particle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PARTICLE FILTER DYNAMICS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009203"/>
              </p:ext>
            </p:extLst>
          </p:nvPr>
        </p:nvGraphicFramePr>
        <p:xfrm>
          <a:off x="2249621" y="1964204"/>
          <a:ext cx="6772459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24" name="Equation" r:id="rId4" imgW="3124080" imgH="291960" progId="Equation.DSMT4">
                  <p:embed/>
                </p:oleObj>
              </mc:Choice>
              <mc:Fallback>
                <p:oleObj name="Equation" r:id="rId4" imgW="31240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9621" y="1964204"/>
                        <a:ext cx="6772459" cy="64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188715"/>
              </p:ext>
            </p:extLst>
          </p:nvPr>
        </p:nvGraphicFramePr>
        <p:xfrm>
          <a:off x="228600" y="4255770"/>
          <a:ext cx="8793480" cy="544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25" name="Equation" r:id="rId6" imgW="3454200" imgH="228600" progId="Equation.DSMT4">
                  <p:embed/>
                </p:oleObj>
              </mc:Choice>
              <mc:Fallback>
                <p:oleObj name="Equation" r:id="rId6" imgW="3454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255770"/>
                        <a:ext cx="8793480" cy="5448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7315200" y="4876800"/>
            <a:ext cx="1706880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23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665537"/>
      </p:ext>
    </p:extLst>
  </p:cSld>
  <p:clrMapOvr>
    <a:masterClrMapping/>
  </p:clrMapOvr>
  <p:transition spd="slow" advTm="429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Model Update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Separately for each Feature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UPDATE RULE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125732"/>
              </p:ext>
            </p:extLst>
          </p:nvPr>
        </p:nvGraphicFramePr>
        <p:xfrm>
          <a:off x="197277" y="2133600"/>
          <a:ext cx="8865761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4" name="Equation" r:id="rId4" imgW="2844720" imgH="533160" progId="Equation.DSMT4">
                  <p:embed/>
                </p:oleObj>
              </mc:Choice>
              <mc:Fallback>
                <p:oleObj name="Equation" r:id="rId4" imgW="284472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277" y="2133600"/>
                        <a:ext cx="8865761" cy="1676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24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54199"/>
      </p:ext>
    </p:extLst>
  </p:cSld>
  <p:clrMapOvr>
    <a:masterClrMapping/>
  </p:clrMapOvr>
  <p:transition spd="slow" advTm="429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OA-PF DYNAMICS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10" y="2519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" name="Picture 2" descr="http://dc538.4shared.com/img/WO4PbtJ_/13c3f819738/brickwall_dele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30" y="1892677"/>
            <a:ext cx="3702380" cy="3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25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39000" y="2443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35636" y="1752600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84054" y="2564005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40436" y="1905000"/>
            <a:ext cx="1023674" cy="22318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92836" y="2209800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53326" y="2818821"/>
            <a:ext cx="1496584" cy="223241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05526" y="5731431"/>
            <a:ext cx="12349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Occlusion!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57960" y="1676400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06378" y="2487805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62760" y="1828800"/>
            <a:ext cx="1023674" cy="22318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415160" y="2133600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75650" y="2742621"/>
            <a:ext cx="1496584" cy="22324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34669"/>
      </p:ext>
    </p:extLst>
  </p:cSld>
  <p:clrMapOvr>
    <a:masterClrMapping/>
  </p:clrMapOvr>
  <p:transition spd="slow" advTm="150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28107 0.0048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2875 0.00208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12038 C -0.00191 0.12732 -0.00625 0.13727 -0.0224 0.13727 C -0.04549 0.13727 -0.04722 0.10394 -0.075 0.10394 C -0.09983 0.10394 -0.08646 0.13288 -0.11042 0.13264 C -0.13559 0.13264 -0.12205 0.11181 -0.14878 0.11181 C -0.17274 0.11181 -0.15955 0.12593 -0.1809 0.12593 C -0.20139 0.12593 -0.1908 0.11505 -0.20937 0.11505 C -0.22014 0.11505 -0.22083 0.11806 -0.2217 0.12038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C -0.00261 -0.01898 -0.00625 -0.03704 -0.0132 -0.03704 C -0.02118 -0.03704 -0.02396 -0.01898 -0.02656 -1.85185E-6 C -0.03004 0.02107 -0.03264 0.0419 -0.04149 0.0419 C -0.04948 0.0419 -0.05208 0.02107 -0.05556 -1.85185E-6 C -0.05729 -0.01898 -0.06077 -0.03704 -0.06875 -0.03704 C -0.0757 -0.03704 -0.07917 -0.01898 -0.08195 -1.85185E-6 C -0.08455 0.02107 -0.08802 0.0419 -0.09601 0.0419 C -0.10399 0.0419 -0.11007 -1.85185E-6 -0.11007 0.00023 C -0.11267 -0.01898 -0.11545 -0.03704 -0.12327 -0.03704 C -0.13108 -0.03704 -0.13386 -0.01898 -0.13646 -1.85185E-6 C -0.13993 0.02107 -0.14254 0.0419 -0.15139 0.0419 C -0.15938 0.0419 -0.16198 0.02107 -0.16458 -1.85185E-6 C -0.16806 -0.01898 -0.17066 -0.03704 -0.17865 -0.03704 C -0.18577 -0.03704 -0.18924 -0.01898 -0.19202 -1.85185E-6 C -0.19462 0.02107 -0.19809 0.0419 -0.20608 0.0419 C -0.21389 0.0419 -0.21649 0.02107 -0.21997 -1.85185E-6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C -3.61111E-6 0.03495 -0.02847 0.06204 -0.06302 0.06204 C -0.09861 0.06204 -0.12691 0.03495 -0.12691 1.85185E-6 C -0.12691 -0.03496 -0.15538 -0.06204 -0.19097 -0.06204 C -0.22552 -0.06204 -0.25382 -0.03496 -0.25382 1.85185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718 L -0.01441 0.09908 L -0.02796 0.00718 L -0.04237 0.09908 L -0.0566 0.00718 L -0.06997 0.09908 L -0.08438 0.00718 L -0.09792 0.09908 L -0.11216 0.00718 L -0.12657 0.09908 L -0.14011 0.00718 L -0.15452 0.09908 L -0.16789 0.00718 L -0.18212 0.09908 L -0.19653 0.00718 L -0.21007 0.09908 L -0.22431 0.00718 " pathEditMode="relative" rAng="0" ptsTypes="AAAAAAAAAAAAAAA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45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C -0.00191 0.06296 -0.00816 0.1081 -0.01423 0.1081 C -0.02048 0.1081 -0.02587 0.06296 -0.0276 -1.48148E-6 C -0.03021 0.06296 -0.03541 0.1081 -0.04184 0.1081 C -0.04791 0.1081 -0.0533 0.06296 -0.05503 -1.48148E-6 C -0.05764 0.06296 -0.06302 0.1081 -0.06927 0.1081 C -0.07552 0.1081 -0.08177 0.06296 -0.08333 -1.48148E-6 C -0.08524 0.06296 -0.09062 0.1081 -0.09774 0.1081 C -0.10295 0.1081 -0.10903 0.06296 -0.11094 -1.48148E-6 C -0.11285 0.06296 -0.11892 0.1081 -0.12517 0.1081 C -0.13125 0.1081 -0.13663 0.06296 -0.13854 -1.48148E-6 C -0.14114 0.06296 -0.14635 0.1081 -0.1526 0.1081 C -0.15885 0.1081 -0.16423 0.06296 -0.16684 -1.48148E-6 C -0.16857 0.06296 -0.17396 0.1081 -0.18003 0.1081 C -0.18646 0.1081 -0.19253 0.06296 -0.19427 -1.48148E-6 C -0.19601 0.06296 -0.20139 0.1081 -0.20851 0.1081 C -0.21476 0.1081 -0.21996 0.06296 -0.2217 -1.48148E-6 " pathEditMode="relative" rAng="0" ptsTypes="AAAAAAAAAAAAA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53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14" grpId="1" animBg="1"/>
      <p:bldP spid="15" grpId="2" animBg="1"/>
      <p:bldP spid="16" grpId="1" animBg="1"/>
      <p:bldP spid="17" grpId="1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0801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OA-PF DYNAMICS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://dc538.4shared.com/img/WO4PbtJ_/13c3f819738/brickwall_dele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30" y="1892677"/>
            <a:ext cx="3702380" cy="3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26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234743" y="2716115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35636" y="1752600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84054" y="2564005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40436" y="1905000"/>
            <a:ext cx="1023674" cy="22318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92836" y="2209800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53326" y="2818821"/>
            <a:ext cx="1496584" cy="223241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05526" y="5731431"/>
            <a:ext cx="12349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Occlusion!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200299" y="2590800"/>
            <a:ext cx="402336" cy="405319"/>
            <a:chOff x="726156" y="2871281"/>
            <a:chExt cx="402336" cy="405319"/>
          </a:xfrm>
        </p:grpSpPr>
        <p:sp>
          <p:nvSpPr>
            <p:cNvPr id="6" name="Flowchart: Connector 5"/>
            <p:cNvSpPr/>
            <p:nvPr/>
          </p:nvSpPr>
          <p:spPr>
            <a:xfrm>
              <a:off x="813024" y="2959640"/>
              <a:ext cx="228600" cy="228600"/>
            </a:xfrm>
            <a:prstGeom prst="flowChartConnector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27324" y="2871281"/>
              <a:ext cx="0" cy="40531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26156" y="3072557"/>
              <a:ext cx="402336" cy="27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133600" y="3677965"/>
            <a:ext cx="402336" cy="405319"/>
            <a:chOff x="726156" y="2871281"/>
            <a:chExt cx="402336" cy="405319"/>
          </a:xfrm>
        </p:grpSpPr>
        <p:sp>
          <p:nvSpPr>
            <p:cNvPr id="34" name="Flowchart: Connector 33"/>
            <p:cNvSpPr/>
            <p:nvPr/>
          </p:nvSpPr>
          <p:spPr>
            <a:xfrm>
              <a:off x="813024" y="2959640"/>
              <a:ext cx="228600" cy="228600"/>
            </a:xfrm>
            <a:prstGeom prst="flowChartConnector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27324" y="2871281"/>
              <a:ext cx="0" cy="40531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26156" y="3072557"/>
              <a:ext cx="402336" cy="27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 rot="19069236">
            <a:off x="90688" y="2884520"/>
            <a:ext cx="1764145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GOTCHA!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4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513"/>
    </mc:Choice>
    <mc:Fallback xmlns="">
      <p:transition advTm="14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28108 0.0048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C -3.33333E-6 0.00833 0.00087 0.01829 -0.00104 0.02824 C -0.0033 0.03935 -0.00677 0.05162 -0.01024 0.06204 C -0.01389 0.075 -0.01823 0.08495 -0.02309 0.09491 C -0.02725 0.10486 -0.03229 0.11481 -0.03819 0.12222 C -0.04357 0.12917 -0.04982 0.13356 -0.05555 0.13727 C -0.06128 0.13958 -0.06684 0.14097 -0.07205 0.13981 C -0.07673 0.13912 -0.0809 0.13611 -0.08455 0.13148 C -0.08819 0.12731 -0.09045 0.11967 -0.09114 0.11111 C -0.09184 0.10231 -0.09201 0.09282 -0.08975 0.08194 C -0.08854 0.07176 -0.08437 0.05903 -0.08073 0.04907 C -0.07725 0.03727 -0.07239 0.02639 -0.06736 0.01805 C -0.0625 0.01088 -0.05642 0.00532 -0.05104 0.00417 C -0.04548 0.00509 -0.04236 0.01134 -0.04184 0.01875 C -0.04184 0.02754 -0.04323 0.03773 -0.04757 0.05046 C -0.05173 0.06227 -0.0559 0.07153 -0.06128 0.08079 C -0.06614 0.08842 -0.06649 0.09051 -0.07812 0.09653 C -0.08889 0.10509 -0.09427 0.09792 -0.09826 0.09537 C -0.1026 0.09375 -0.10416 0.08727 -0.10711 0.08194 C -0.10989 0.0743 -0.11007 0.06366 -0.11024 0.05532 C -0.10989 0.04583 -0.10781 0.03588 -0.10399 0.02106 C -0.09982 0.00555 -0.09739 -0.00162 -0.0934 -0.01158 C -0.08923 -0.02292 -0.08507 -0.03426 -0.08142 -0.04445 " pathEditMode="relative" rAng="1560000" ptsTypes="AAAAAAAAAAAAAAAAAAAAAAA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5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01528 4.07407E-6 L 0.01528 -0.00949 L 0.03056 -0.00949 L 0.03056 -0.01899 L 0.04583 -0.01899 L 0.04583 -0.02848 L 0.06128 -0.02848 L 0.06128 -0.03774 L 0.07656 -0.03774 L 0.07656 -0.04723 L 0.09184 -0.04723 L 0.09184 -0.05672 L 0.10729 -0.05672 L 0.10729 -0.06598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3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03802 -2.96296E-6 L -0.03802 0.02107 L -0.07604 0.02107 L -0.07604 0.04236 L -0.11389 0.04236 L -0.11389 0.06343 L -0.15191 0.06343 L -0.15191 0.08473 L -0.18976 0.08473 L -0.18976 0.10579 L -0.22778 0.10579 L -0.22778 0.12709 L -0.26562 0.12709 L -0.26562 0.14838 " pathEditMode="relative" rAng="0" ptsTypes="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74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01302 7.40741E-7 L 0.01302 0.03611 L 0.02604 0.03611 L 0.02604 0.07222 L 0.03907 0.07222 L 0.03907 0.10833 L 0.05209 0.10833 L 0.05209 0.14444 L 0.06511 0.14444 L 0.06511 0.18055 L 0.07813 0.18055 L 0.07813 0.21667 L 0.09115 0.21667 L 0.09115 0.25278 " pathEditMode="relative" rAng="0" ptsTypes="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9" y="126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05555 -2.59259E-6 L -0.05555 -0.01643 L -0.11094 -0.01643 L -0.11094 -0.03287 L -0.16649 -0.03287 L -0.16649 -0.04907 L -0.22187 -0.04907 L -0.22187 -0.06551 L -0.27743 -0.06551 L -0.27743 -0.08171 L -0.33281 -0.08171 L -0.33281 -0.09815 L -0.38819 -0.09815 L -0.38819 -0.11435 " pathEditMode="relative" rAng="0" ptsTypes="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0" y="-571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03385 -2.59259E-6 L -0.03385 -0.02893 L -0.0677 -0.02893 L -0.0677 -0.05764 L -0.10139 -0.05764 L -0.10139 -0.08634 L -0.13525 -0.08634 L -0.13525 -0.11504 L -0.16893 -0.11504 L -0.16893 -0.14375 L -0.20278 -0.14375 L -0.20278 -0.17245 L -0.23646 -0.17245 L -0.23646 -0.20115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100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 animBg="1"/>
      <p:bldP spid="52" grpId="2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80" y="2590800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" name="Picture 2" descr="http://dc538.4shared.com/img/WO4PbtJ_/13c3f819738/brickwall_dele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30" y="1892677"/>
            <a:ext cx="3702380" cy="3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146784" y="3594416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828800" y="1447800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OA-PF DYNAMICS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46784" y="3594416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28800" y="1447800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52032" y="2110387"/>
            <a:ext cx="1021517" cy="1906272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33600" y="2390417"/>
            <a:ext cx="1024022" cy="1988701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314296" y="3208272"/>
            <a:ext cx="1126397" cy="2049528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28800" y="2514600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1"/>
          <p:cNvSpPr>
            <a:spLocks noGrp="1"/>
          </p:cNvSpPr>
          <p:nvPr>
            <p:ph sz="quarter" idx="13"/>
          </p:nvPr>
        </p:nvSpPr>
        <p:spPr>
          <a:xfrm>
            <a:off x="6324600" y="2895600"/>
            <a:ext cx="2743200" cy="35814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Quick Occlusion 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Recovery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Low CPE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Template 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Corruption</a:t>
            </a:r>
          </a:p>
          <a:p>
            <a:pPr algn="just"/>
            <a:endParaRPr lang="en-US" sz="7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 Attraction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other Object/ Background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4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78"/>
    </mc:Choice>
    <mc:Fallback xmlns="">
      <p:transition advTm="1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-0.28108 0.00486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23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8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1423 0.09908 L -0.02777 -1.48148E-6 L -0.04201 0.09908 L -0.05625 -1.48148E-6 L -0.06944 0.09908 L -0.08368 -1.48148E-6 L -0.09722 0.09908 L -0.11128 -1.48148E-6 L -0.12552 0.09908 L -0.13906 -1.48148E-6 L -0.15329 0.09908 L -0.16649 -1.48148E-6 L -0.18072 0.09908 L -0.19496 -1.48148E-6 L -0.2085 0.09908 L -0.22257 -1.48148E-6 " pathEditMode="relative" rAng="0" ptsTypes="AAAAAAAAAAAAAAAAA">
                                      <p:cBhvr>
                                        <p:cTn id="3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8" y="495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0329 -0.01898 -0.00764 -0.03703 -0.0165 -0.03703 C -0.02639 -0.03703 -0.02969 -0.01898 -0.03299 -4.44444E-6 C -0.03733 0.02107 -0.04063 0.0419 -0.05157 0.0419 C -0.06146 0.0419 -0.06476 0.02107 -0.0691 -4.44444E-6 C -0.07119 -0.01898 -0.0757 -0.03703 -0.0856 -0.03703 C -0.09428 -0.03703 -0.09862 -0.01898 -0.10209 -4.44444E-6 C -0.10521 0.02107 -0.10973 0.0419 -0.11962 0.0419 C -0.12952 0.0419 -0.13698 -4.44444E-6 -0.13698 0.00024 C -0.14028 -0.01898 -0.14375 -0.03703 -0.15348 -0.03703 C -0.16337 -0.03703 -0.16667 -0.01898 -0.16997 -4.44444E-6 C -0.17431 0.02107 -0.17761 0.0419 -0.18855 0.0419 C -0.19844 0.0419 -0.20174 0.02107 -0.20504 -4.44444E-6 C -0.20938 -0.01898 -0.21268 -0.03703 -0.22257 -0.03703 C -0.23125 -0.03703 -0.2356 -0.01898 -0.23907 -4.44444E-6 C -0.24219 0.02107 -0.24671 0.0419 -0.2566 0.0419 C -0.2665 0.0419 -0.26962 0.02107 -0.27396 -4.44444E-6 " pathEditMode="relative" rAng="0" ptsTypes="AAAAAAAAAAAAAAAAA">
                                      <p:cBhvr>
                                        <p:cTn id="3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23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8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0093 L -0.02986 0.09306 L -0.02986 -0.00764 L -0.0566 0.08681 L -0.05833 -0.01435 L -0.0842 0.08032 L -0.08472 -0.0206 L -0.11163 0.07384 L -0.1125 -0.02708 L -0.13941 0.06713 L -0.13958 -0.0338 L -0.16667 0.06088 L -0.16684 -0.03982 L -0.19375 0.0544 L -0.19497 -0.04607 L -0.22101 0.04815 L -0.22205 -0.05278 " pathEditMode="relative" rAng="600000" ptsTypes="AAAAAAAAAAAAAAAAA">
                                      <p:cBhvr>
                                        <p:cTn id="3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224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C -0.00521 -0.00138 -0.02309 -0.00277 -0.02934 -0.00277 C -0.0691 -0.00277 -0.1099 0.02037 -0.1099 0.04375 C -0.1099 0.03195 -0.13021 0.02037 -0.14966 0.02037 C -0.16997 0.02037 -0.18924 0.03218 -0.18924 0.04375 C -0.18924 0.03797 -0.19948 0.03195 -0.20973 0.03195 C -0.2198 0.03195 -0.23004 0.03774 -0.23004 0.04375 C -0.23004 0.04074 -0.23525 0.03797 -0.24028 0.03797 C -0.24532 0.03797 -0.25052 0.04074 -0.25052 0.04375 C -0.25052 0.04213 -0.25313 0.04074 -0.25556 0.04074 C -0.25695 0.04074 -0.26077 0.04213 -0.26077 0.04375 C -0.26077 0.04283 -0.26198 0.04213 -0.26337 0.04213 C -0.26337 0.0419 -0.26598 0.04283 -0.26598 0.04375 C -0.26598 0.04329 -0.26598 0.04283 -0.26736 0.04283 C -0.26736 0.04306 -0.26875 0.04329 -0.26875 0.04375 C -0.26875 0.04352 -0.26875 0.04329 -0.26875 0.04306 C -0.26997 0.04306 -0.26997 0.04329 -0.26997 0.04352 C -0.27136 0.04352 -0.27136 0.04329 -0.27136 0.04306 C -0.27257 0.04306 -0.27257 0.04329 -0.27257 0.04352 " pathEditMode="relative" rAng="0" ptsTypes="AAAAAAAAAAAAAAAAAAA">
                                      <p:cBhvr>
                                        <p:cTn id="4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203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393 C 0.00261 0.03842 -0.01632 0.06991 -0.04323 0.07546 C -0.07101 0.08148 -0.09618 0.05926 -0.10035 0.02477 C -0.10451 -0.00972 -0.12969 -0.03195 -0.15746 -0.02593 C -0.18437 -0.02037 -0.2033 0.01111 -0.1993 0.0456 " pathEditMode="relative" rAng="21060000" ptsTypes="AAAAA">
                                      <p:cBhvr>
                                        <p:cTn id="4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208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2875 0.00209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15" grpId="0" animBg="1"/>
      <p:bldP spid="15" grpId="1" animBg="1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1" grpId="0" animBg="1"/>
      <p:bldP spid="31" grpId="1" animBg="1"/>
      <p:bldP spid="32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76200" y="1524000"/>
            <a:ext cx="1756171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COLOR (HOC)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8885" y="1834896"/>
            <a:ext cx="1650801" cy="1725472"/>
          </a:xfrm>
          <a:prstGeom prst="roundRect">
            <a:avLst/>
          </a:prstGeom>
          <a:blipFill dpi="0" rotWithShape="0">
            <a:blip r:embed="rId2"/>
            <a:srcRect/>
            <a:stretch>
              <a:fillRect l="-22899" r="-22899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1885057" y="1524000"/>
            <a:ext cx="1756171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4650421"/>
              <a:satOff val="-1776"/>
              <a:lumOff val="-539"/>
              <a:alphaOff val="0"/>
            </a:schemeClr>
          </a:fillRef>
          <a:effectRef idx="2">
            <a:schemeClr val="accent5">
              <a:hueOff val="4650421"/>
              <a:satOff val="-1776"/>
              <a:lumOff val="-539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TEXTURE (LBP)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37742" y="1834896"/>
            <a:ext cx="1650801" cy="1725472"/>
          </a:xfrm>
          <a:prstGeom prst="roundRect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4729535"/>
              <a:satOff val="-1515"/>
              <a:lumOff val="-19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3693914" y="1524000"/>
            <a:ext cx="1756171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9300841"/>
              <a:satOff val="-3552"/>
              <a:lumOff val="-1079"/>
              <a:alphaOff val="0"/>
            </a:schemeClr>
          </a:fillRef>
          <a:effectRef idx="2">
            <a:schemeClr val="accent5">
              <a:hueOff val="9300841"/>
              <a:satOff val="-3552"/>
              <a:lumOff val="-1079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EDGE (LOG)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46599" y="1834896"/>
            <a:ext cx="1650801" cy="1725472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9459070"/>
              <a:satOff val="-3030"/>
              <a:lumOff val="-3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5502771" y="1524000"/>
            <a:ext cx="1756171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13951262"/>
              <a:satOff val="-5328"/>
              <a:lumOff val="-1618"/>
              <a:alphaOff val="0"/>
            </a:schemeClr>
          </a:fillRef>
          <a:effectRef idx="2">
            <a:schemeClr val="accent5">
              <a:hueOff val="13951262"/>
              <a:satOff val="-5328"/>
              <a:lumOff val="-1618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DEPTH (HOD)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55456" y="1834896"/>
            <a:ext cx="1650801" cy="172547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14188605"/>
              <a:satOff val="-4546"/>
              <a:lumOff val="-57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7311628" y="1524000"/>
            <a:ext cx="1756171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18601683"/>
              <a:satOff val="-7104"/>
              <a:lumOff val="-2157"/>
              <a:alphaOff val="0"/>
            </a:schemeClr>
          </a:fillRef>
          <a:effectRef idx="2">
            <a:schemeClr val="accent5">
              <a:hueOff val="18601683"/>
              <a:satOff val="-7104"/>
              <a:lumOff val="-2157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3D SHAPE (PCL </a:t>
            </a:r>
            <a:r>
              <a:rPr lang="el-GR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64313" y="1834896"/>
            <a:ext cx="1650801" cy="172547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18918140"/>
              <a:satOff val="-6061"/>
              <a:lumOff val="-76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Left-Right Arrow 20"/>
          <p:cNvSpPr/>
          <p:nvPr/>
        </p:nvSpPr>
        <p:spPr>
          <a:xfrm>
            <a:off x="435863" y="5669280"/>
            <a:ext cx="8272272" cy="777240"/>
          </a:xfrm>
          <a:prstGeom prst="leftRightArrow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FEATURES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2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Princeton Tracking Dataset</a:t>
            </a:r>
          </a:p>
          <a:p>
            <a:pPr algn="l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DATASET(                  )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://vision.princeton.edu/projects/2013/tracking/imgs/datasetim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" y="2013828"/>
            <a:ext cx="17010571" cy="446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81000" y="2013828"/>
            <a:ext cx="8534400" cy="4463172"/>
            <a:chOff x="762000" y="2286000"/>
            <a:chExt cx="7696200" cy="3962400"/>
          </a:xfrm>
        </p:grpSpPr>
        <p:sp>
          <p:nvSpPr>
            <p:cNvPr id="3" name="Rounded Rectangle 2"/>
            <p:cNvSpPr/>
            <p:nvPr/>
          </p:nvSpPr>
          <p:spPr>
            <a:xfrm>
              <a:off x="762000" y="2286000"/>
              <a:ext cx="7696200" cy="39624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0" rtlCol="0" anchor="ctr"/>
            <a:lstStyle/>
            <a:p>
              <a:pPr algn="ctr"/>
              <a:r>
                <a:rPr lang="en-US" b="1" dirty="0" smtClean="0"/>
                <a:t>5 Validation Video with Ground Truth</a:t>
              </a:r>
            </a:p>
            <a:p>
              <a:pPr algn="ctr"/>
              <a:r>
                <a:rPr lang="en-US" b="1" dirty="0" smtClean="0"/>
                <a:t>95 Evaluation Video</a:t>
              </a:r>
            </a:p>
            <a:p>
              <a:pPr algn="ctr"/>
              <a:endParaRPr lang="en-US" b="1" dirty="0" smtClean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600" dirty="0" smtClean="0"/>
            </a:p>
            <a:p>
              <a:pPr algn="ctr"/>
              <a:endParaRPr lang="en-US" sz="1600" dirty="0"/>
            </a:p>
            <a:p>
              <a:pPr algn="ctr"/>
              <a:endParaRPr lang="en-US" sz="1600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4006" y="2933536"/>
              <a:ext cx="5919787" cy="3273868"/>
            </a:xfrm>
            <a:prstGeom prst="rect">
              <a:avLst/>
            </a:prstGeom>
          </p:spPr>
        </p:pic>
      </p:grpSp>
      <p:pic>
        <p:nvPicPr>
          <p:cNvPr id="52226" name="Picture 2" descr="http://upload.wikimedia.org/wikipedia/commons/6/67/Xbox-360-Kinect-Standalo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8366"/>
            <a:ext cx="3200400" cy="110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29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009986"/>
      </p:ext>
    </p:extLst>
  </p:cSld>
  <p:clrMapOvr>
    <a:masterClrMapping/>
  </p:clrMapOvr>
  <p:transition spd="slow" advTm="90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11111" decel="1111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-0.86753 0.00324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8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TRACKING CHALLENGES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565900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DEC 2013 -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400" y="1533525"/>
            <a:ext cx="8810625" cy="5248275"/>
            <a:chOff x="819150" y="7829550"/>
            <a:chExt cx="8810625" cy="5248275"/>
          </a:xfrm>
        </p:grpSpPr>
        <p:sp>
          <p:nvSpPr>
            <p:cNvPr id="16" name="Rounded Rectangle 15"/>
            <p:cNvSpPr/>
            <p:nvPr/>
          </p:nvSpPr>
          <p:spPr>
            <a:xfrm>
              <a:off x="819150" y="7829550"/>
              <a:ext cx="8810625" cy="5248275"/>
            </a:xfrm>
            <a:prstGeom prst="roundRect">
              <a:avLst>
                <a:gd name="adj" fmla="val 5596"/>
              </a:avLst>
            </a:prstGeom>
            <a:solidFill>
              <a:schemeClr val="tx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66825" y="8032546"/>
              <a:ext cx="2524125" cy="2363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66824" y="10526610"/>
              <a:ext cx="2524125" cy="2363991"/>
            </a:xfrm>
            <a:prstGeom prst="rect">
              <a:avLst/>
            </a:pr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43349" y="8046151"/>
              <a:ext cx="2524125" cy="2363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43348" y="10540215"/>
              <a:ext cx="2524125" cy="2363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19873" y="8055123"/>
              <a:ext cx="2524125" cy="2363991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19872" y="10549187"/>
              <a:ext cx="2524125" cy="2363991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0282" y="10224016"/>
              <a:ext cx="4295774" cy="52322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MAIN CHALLENGES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35796" y="6186262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Varying Scale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3276600" y="6178463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Clutter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601796" y="6172200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Non-Rigid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954843" y="1752600"/>
            <a:ext cx="2522404" cy="43088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Occlusion</a:t>
            </a:r>
            <a:endParaRPr lang="en-US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0661" y="1765924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Illumination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590234" y="1752600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Abrupt Motion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8398643"/>
      </p:ext>
    </p:extLst>
  </p:cSld>
  <p:clrMapOvr>
    <a:masterClrMapping/>
  </p:clrMapOvr>
  <p:transition spd="slow" advTm="23755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EXPERIMENT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30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68897748"/>
              </p:ext>
            </p:extLst>
          </p:nvPr>
        </p:nvGraphicFramePr>
        <p:xfrm>
          <a:off x="152400" y="1447800"/>
          <a:ext cx="8839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15474673"/>
      </p:ext>
    </p:extLst>
  </p:cSld>
  <p:clrMapOvr>
    <a:masterClrMapping/>
  </p:clrMapOvr>
  <p:transition spd="slow" advTm="1208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A6E3F43-FF2C-466D-B042-1BF186915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DA6E3F43-FF2C-466D-B042-1BF186915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DA6E3F43-FF2C-466D-B042-1BF186915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DA6E3F43-FF2C-466D-B042-1BF186915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2F04A6-6DFE-415C-A9E8-C6C624DC3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DE2F04A6-6DFE-415C-A9E8-C6C624DC3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DE2F04A6-6DFE-415C-A9E8-C6C624DC3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DE2F04A6-6DFE-415C-A9E8-C6C624DC3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8B91601-5AF5-4FE8-8E38-EC7116DF5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graphicEl>
                                              <a:dgm id="{68B91601-5AF5-4FE8-8E38-EC7116DF5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68B91601-5AF5-4FE8-8E38-EC7116DF5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68B91601-5AF5-4FE8-8E38-EC7116DF5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297BBA2-6155-4306-BECA-D0758D4E8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graphicEl>
                                              <a:dgm id="{4297BBA2-6155-4306-BECA-D0758D4E8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graphicEl>
                                              <a:dgm id="{4297BBA2-6155-4306-BECA-D0758D4E8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4297BBA2-6155-4306-BECA-D0758D4E8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947102-5726-4B66-9388-029BD6E44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10947102-5726-4B66-9388-029BD6E449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10947102-5726-4B66-9388-029BD6E44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10947102-5726-4B66-9388-029BD6E44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9B38693-93D4-4187-B610-1CCF3096A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graphicEl>
                                              <a:dgm id="{89B38693-93D4-4187-B610-1CCF3096A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89B38693-93D4-4187-B610-1CCF3096A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89B38693-93D4-4187-B610-1CCF3096A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256F8A-6396-4FB1-8E41-3A1186F9E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graphicEl>
                                              <a:dgm id="{EA256F8A-6396-4FB1-8E41-3A1186F9E4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graphicEl>
                                              <a:dgm id="{EA256F8A-6396-4FB1-8E41-3A1186F9E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EA256F8A-6396-4FB1-8E41-3A1186F9E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88B522-132C-4AAC-A70A-8596343A2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graphicEl>
                                              <a:dgm id="{7F88B522-132C-4AAC-A70A-8596343A2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graphicEl>
                                              <a:dgm id="{7F88B522-132C-4AAC-A70A-8596343A2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graphicEl>
                                              <a:dgm id="{7F88B522-132C-4AAC-A70A-8596343A2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8110A4-87A0-4CC4-AC17-142C32638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graphicEl>
                                              <a:dgm id="{AC8110A4-87A0-4CC4-AC17-142C32638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AC8110A4-87A0-4CC4-AC17-142C32638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graphicEl>
                                              <a:dgm id="{AC8110A4-87A0-4CC4-AC17-142C32638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B7BCA3-56FC-4465-90B4-B65E29BF7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graphicEl>
                                              <a:dgm id="{85B7BCA3-56FC-4465-90B4-B65E29BF72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85B7BCA3-56FC-4465-90B4-B65E29BF7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85B7BCA3-56FC-4465-90B4-B65E29BF7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2FEA2A-4AE5-479E-8D86-614CA6E3B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0B2FEA2A-4AE5-479E-8D86-614CA6E3B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graphicEl>
                                              <a:dgm id="{0B2FEA2A-4AE5-479E-8D86-614CA6E3B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0B2FEA2A-4AE5-479E-8D86-614CA6E3B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AA8D81E-1A84-4987-8A69-ED511D52D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graphicEl>
                                              <a:dgm id="{5AA8D81E-1A84-4987-8A69-ED511D52D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graphicEl>
                                              <a:dgm id="{5AA8D81E-1A84-4987-8A69-ED511D52D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graphicEl>
                                              <a:dgm id="{5AA8D81E-1A84-4987-8A69-ED511D52D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28194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DEMONSTRATION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019729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u="dash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 Dashed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Line is Ground Truth)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9331"/>
      </p:ext>
    </p:extLst>
  </p:cSld>
  <p:clrMapOvr>
    <a:masterClrMapping/>
  </p:clrMapOvr>
  <p:transition spd="slow" advTm="753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4572000" y="2286000"/>
            <a:ext cx="4381500" cy="3213100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PASCAL VOC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CRITERIA I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209800" y="-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2743200" y="-381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905275"/>
              </p:ext>
            </p:extLst>
          </p:nvPr>
        </p:nvGraphicFramePr>
        <p:xfrm>
          <a:off x="41275" y="2209799"/>
          <a:ext cx="4245517" cy="2832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23" name="Equation" r:id="rId5" imgW="2070000" imgH="1447560" progId="Equation.DSMT4">
                  <p:embed/>
                </p:oleObj>
              </mc:Choice>
              <mc:Fallback>
                <p:oleObj name="Equation" r:id="rId5" imgW="2070000" imgH="14475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" y="2209799"/>
                        <a:ext cx="4245517" cy="28321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453339"/>
              </p:ext>
            </p:extLst>
          </p:nvPr>
        </p:nvGraphicFramePr>
        <p:xfrm>
          <a:off x="574675" y="5286374"/>
          <a:ext cx="346120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24" name="Equation" r:id="rId7" imgW="1333440" imgH="241200" progId="Equation.DSMT4">
                  <p:embed/>
                </p:oleObj>
              </mc:Choice>
              <mc:Fallback>
                <p:oleObj name="Equation" r:id="rId7" imgW="13334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5286374"/>
                        <a:ext cx="3461205" cy="581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572000" y="2286000"/>
            <a:ext cx="4648200" cy="3217566"/>
            <a:chOff x="4572000" y="2286000"/>
            <a:chExt cx="4648200" cy="3217566"/>
          </a:xfrm>
        </p:grpSpPr>
        <p:sp>
          <p:nvSpPr>
            <p:cNvPr id="14" name="Rounded Rectangle 13"/>
            <p:cNvSpPr/>
            <p:nvPr/>
          </p:nvSpPr>
          <p:spPr>
            <a:xfrm>
              <a:off x="4572000" y="2286000"/>
              <a:ext cx="4381500" cy="3213100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638675" y="2692062"/>
              <a:ext cx="4581525" cy="2811504"/>
              <a:chOff x="4638675" y="2692062"/>
              <a:chExt cx="4581525" cy="2811504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8610600" y="4796135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sz="2400" i="1" baseline="-25000" dirty="0" smtClean="0">
                    <a:solidFill>
                      <a:schemeClr val="bg1"/>
                    </a:solidFill>
                  </a:rPr>
                  <a:t>o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638675" y="2971800"/>
                <a:ext cx="553998" cy="146050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Success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691187" y="5041901"/>
                <a:ext cx="2143126" cy="46166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Overlap Threshold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800599" y="4819968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0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800599" y="2886561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1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039101" y="4982518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1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5114925" y="3105150"/>
                <a:ext cx="3276600" cy="1924050"/>
              </a:xfrm>
              <a:custGeom>
                <a:avLst/>
                <a:gdLst>
                  <a:gd name="connsiteX0" fmla="*/ 0 w 3276600"/>
                  <a:gd name="connsiteY0" fmla="*/ 0 h 1924050"/>
                  <a:gd name="connsiteX1" fmla="*/ 0 w 3276600"/>
                  <a:gd name="connsiteY1" fmla="*/ 0 h 1924050"/>
                  <a:gd name="connsiteX2" fmla="*/ 542925 w 3276600"/>
                  <a:gd name="connsiteY2" fmla="*/ 0 h 1924050"/>
                  <a:gd name="connsiteX3" fmla="*/ 581025 w 3276600"/>
                  <a:gd name="connsiteY3" fmla="*/ 19050 h 1924050"/>
                  <a:gd name="connsiteX4" fmla="*/ 723900 w 3276600"/>
                  <a:gd name="connsiteY4" fmla="*/ 28575 h 1924050"/>
                  <a:gd name="connsiteX5" fmla="*/ 762000 w 3276600"/>
                  <a:gd name="connsiteY5" fmla="*/ 38100 h 1924050"/>
                  <a:gd name="connsiteX6" fmla="*/ 819150 w 3276600"/>
                  <a:gd name="connsiteY6" fmla="*/ 57150 h 1924050"/>
                  <a:gd name="connsiteX7" fmla="*/ 847725 w 3276600"/>
                  <a:gd name="connsiteY7" fmla="*/ 114300 h 1924050"/>
                  <a:gd name="connsiteX8" fmla="*/ 857250 w 3276600"/>
                  <a:gd name="connsiteY8" fmla="*/ 209550 h 1924050"/>
                  <a:gd name="connsiteX9" fmla="*/ 942975 w 3276600"/>
                  <a:gd name="connsiteY9" fmla="*/ 257175 h 1924050"/>
                  <a:gd name="connsiteX10" fmla="*/ 971550 w 3276600"/>
                  <a:gd name="connsiteY10" fmla="*/ 266700 h 1924050"/>
                  <a:gd name="connsiteX11" fmla="*/ 1038225 w 3276600"/>
                  <a:gd name="connsiteY11" fmla="*/ 285750 h 1924050"/>
                  <a:gd name="connsiteX12" fmla="*/ 1104900 w 3276600"/>
                  <a:gd name="connsiteY12" fmla="*/ 295275 h 1924050"/>
                  <a:gd name="connsiteX13" fmla="*/ 1190625 w 3276600"/>
                  <a:gd name="connsiteY13" fmla="*/ 323850 h 1924050"/>
                  <a:gd name="connsiteX14" fmla="*/ 1219200 w 3276600"/>
                  <a:gd name="connsiteY14" fmla="*/ 333375 h 1924050"/>
                  <a:gd name="connsiteX15" fmla="*/ 1247775 w 3276600"/>
                  <a:gd name="connsiteY15" fmla="*/ 342900 h 1924050"/>
                  <a:gd name="connsiteX16" fmla="*/ 1314450 w 3276600"/>
                  <a:gd name="connsiteY16" fmla="*/ 371475 h 1924050"/>
                  <a:gd name="connsiteX17" fmla="*/ 1400175 w 3276600"/>
                  <a:gd name="connsiteY17" fmla="*/ 381000 h 1924050"/>
                  <a:gd name="connsiteX18" fmla="*/ 1495425 w 3276600"/>
                  <a:gd name="connsiteY18" fmla="*/ 400050 h 1924050"/>
                  <a:gd name="connsiteX19" fmla="*/ 1524000 w 3276600"/>
                  <a:gd name="connsiteY19" fmla="*/ 409575 h 1924050"/>
                  <a:gd name="connsiteX20" fmla="*/ 1562100 w 3276600"/>
                  <a:gd name="connsiteY20" fmla="*/ 466725 h 1924050"/>
                  <a:gd name="connsiteX21" fmla="*/ 1581150 w 3276600"/>
                  <a:gd name="connsiteY21" fmla="*/ 523875 h 1924050"/>
                  <a:gd name="connsiteX22" fmla="*/ 1638300 w 3276600"/>
                  <a:gd name="connsiteY22" fmla="*/ 561975 h 1924050"/>
                  <a:gd name="connsiteX23" fmla="*/ 1676400 w 3276600"/>
                  <a:gd name="connsiteY23" fmla="*/ 590550 h 1924050"/>
                  <a:gd name="connsiteX24" fmla="*/ 1704975 w 3276600"/>
                  <a:gd name="connsiteY24" fmla="*/ 600075 h 1924050"/>
                  <a:gd name="connsiteX25" fmla="*/ 1743075 w 3276600"/>
                  <a:gd name="connsiteY25" fmla="*/ 657225 h 1924050"/>
                  <a:gd name="connsiteX26" fmla="*/ 1752600 w 3276600"/>
                  <a:gd name="connsiteY26" fmla="*/ 685800 h 1924050"/>
                  <a:gd name="connsiteX27" fmla="*/ 1781175 w 3276600"/>
                  <a:gd name="connsiteY27" fmla="*/ 704850 h 1924050"/>
                  <a:gd name="connsiteX28" fmla="*/ 1838325 w 3276600"/>
                  <a:gd name="connsiteY28" fmla="*/ 723900 h 1924050"/>
                  <a:gd name="connsiteX29" fmla="*/ 1924050 w 3276600"/>
                  <a:gd name="connsiteY29" fmla="*/ 742950 h 1924050"/>
                  <a:gd name="connsiteX30" fmla="*/ 1981200 w 3276600"/>
                  <a:gd name="connsiteY30" fmla="*/ 790575 h 1924050"/>
                  <a:gd name="connsiteX31" fmla="*/ 2028825 w 3276600"/>
                  <a:gd name="connsiteY31" fmla="*/ 876300 h 1924050"/>
                  <a:gd name="connsiteX32" fmla="*/ 2047875 w 3276600"/>
                  <a:gd name="connsiteY32" fmla="*/ 904875 h 1924050"/>
                  <a:gd name="connsiteX33" fmla="*/ 2057400 w 3276600"/>
                  <a:gd name="connsiteY33" fmla="*/ 933450 h 1924050"/>
                  <a:gd name="connsiteX34" fmla="*/ 2095500 w 3276600"/>
                  <a:gd name="connsiteY34" fmla="*/ 990600 h 1924050"/>
                  <a:gd name="connsiteX35" fmla="*/ 2114550 w 3276600"/>
                  <a:gd name="connsiteY35" fmla="*/ 1019175 h 1924050"/>
                  <a:gd name="connsiteX36" fmla="*/ 2143125 w 3276600"/>
                  <a:gd name="connsiteY36" fmla="*/ 1047750 h 1924050"/>
                  <a:gd name="connsiteX37" fmla="*/ 2181225 w 3276600"/>
                  <a:gd name="connsiteY37" fmla="*/ 1104900 h 1924050"/>
                  <a:gd name="connsiteX38" fmla="*/ 2228850 w 3276600"/>
                  <a:gd name="connsiteY38" fmla="*/ 1171575 h 1924050"/>
                  <a:gd name="connsiteX39" fmla="*/ 2257425 w 3276600"/>
                  <a:gd name="connsiteY39" fmla="*/ 1209675 h 1924050"/>
                  <a:gd name="connsiteX40" fmla="*/ 2343150 w 3276600"/>
                  <a:gd name="connsiteY40" fmla="*/ 1333500 h 1924050"/>
                  <a:gd name="connsiteX41" fmla="*/ 2371725 w 3276600"/>
                  <a:gd name="connsiteY41" fmla="*/ 1362075 h 1924050"/>
                  <a:gd name="connsiteX42" fmla="*/ 2428875 w 3276600"/>
                  <a:gd name="connsiteY42" fmla="*/ 1400175 h 1924050"/>
                  <a:gd name="connsiteX43" fmla="*/ 2495550 w 3276600"/>
                  <a:gd name="connsiteY43" fmla="*/ 1438275 h 1924050"/>
                  <a:gd name="connsiteX44" fmla="*/ 2628900 w 3276600"/>
                  <a:gd name="connsiteY44" fmla="*/ 1447800 h 1924050"/>
                  <a:gd name="connsiteX45" fmla="*/ 2676525 w 3276600"/>
                  <a:gd name="connsiteY45" fmla="*/ 1457325 h 1924050"/>
                  <a:gd name="connsiteX46" fmla="*/ 2733675 w 3276600"/>
                  <a:gd name="connsiteY46" fmla="*/ 1466850 h 1924050"/>
                  <a:gd name="connsiteX47" fmla="*/ 2762250 w 3276600"/>
                  <a:gd name="connsiteY47" fmla="*/ 1476375 h 1924050"/>
                  <a:gd name="connsiteX48" fmla="*/ 2828925 w 3276600"/>
                  <a:gd name="connsiteY48" fmla="*/ 1581150 h 1924050"/>
                  <a:gd name="connsiteX49" fmla="*/ 2886075 w 3276600"/>
                  <a:gd name="connsiteY49" fmla="*/ 1695450 h 1924050"/>
                  <a:gd name="connsiteX50" fmla="*/ 2981325 w 3276600"/>
                  <a:gd name="connsiteY50" fmla="*/ 1762125 h 1924050"/>
                  <a:gd name="connsiteX51" fmla="*/ 3009900 w 3276600"/>
                  <a:gd name="connsiteY51" fmla="*/ 1781175 h 1924050"/>
                  <a:gd name="connsiteX52" fmla="*/ 3067050 w 3276600"/>
                  <a:gd name="connsiteY52" fmla="*/ 1800225 h 1924050"/>
                  <a:gd name="connsiteX53" fmla="*/ 3095625 w 3276600"/>
                  <a:gd name="connsiteY53" fmla="*/ 1809750 h 1924050"/>
                  <a:gd name="connsiteX54" fmla="*/ 3152775 w 3276600"/>
                  <a:gd name="connsiteY54" fmla="*/ 1838325 h 1924050"/>
                  <a:gd name="connsiteX55" fmla="*/ 3276600 w 3276600"/>
                  <a:gd name="connsiteY55" fmla="*/ 1838325 h 1924050"/>
                  <a:gd name="connsiteX56" fmla="*/ 3276600 w 3276600"/>
                  <a:gd name="connsiteY56" fmla="*/ 1924050 h 1924050"/>
                  <a:gd name="connsiteX57" fmla="*/ 28575 w 3276600"/>
                  <a:gd name="connsiteY57" fmla="*/ 1914525 h 1924050"/>
                  <a:gd name="connsiteX58" fmla="*/ 0 w 3276600"/>
                  <a:gd name="connsiteY58" fmla="*/ 0 h 1924050"/>
                  <a:gd name="connsiteX0" fmla="*/ 0 w 3276600"/>
                  <a:gd name="connsiteY0" fmla="*/ 0 h 1924050"/>
                  <a:gd name="connsiteX1" fmla="*/ 0 w 3276600"/>
                  <a:gd name="connsiteY1" fmla="*/ 0 h 1924050"/>
                  <a:gd name="connsiteX2" fmla="*/ 542925 w 3276600"/>
                  <a:gd name="connsiteY2" fmla="*/ 0 h 1924050"/>
                  <a:gd name="connsiteX3" fmla="*/ 581025 w 3276600"/>
                  <a:gd name="connsiteY3" fmla="*/ 19050 h 1924050"/>
                  <a:gd name="connsiteX4" fmla="*/ 723900 w 3276600"/>
                  <a:gd name="connsiteY4" fmla="*/ 28575 h 1924050"/>
                  <a:gd name="connsiteX5" fmla="*/ 762000 w 3276600"/>
                  <a:gd name="connsiteY5" fmla="*/ 38100 h 1924050"/>
                  <a:gd name="connsiteX6" fmla="*/ 819150 w 3276600"/>
                  <a:gd name="connsiteY6" fmla="*/ 57150 h 1924050"/>
                  <a:gd name="connsiteX7" fmla="*/ 847725 w 3276600"/>
                  <a:gd name="connsiteY7" fmla="*/ 114300 h 1924050"/>
                  <a:gd name="connsiteX8" fmla="*/ 857250 w 3276600"/>
                  <a:gd name="connsiteY8" fmla="*/ 209550 h 1924050"/>
                  <a:gd name="connsiteX9" fmla="*/ 942975 w 3276600"/>
                  <a:gd name="connsiteY9" fmla="*/ 257175 h 1924050"/>
                  <a:gd name="connsiteX10" fmla="*/ 971550 w 3276600"/>
                  <a:gd name="connsiteY10" fmla="*/ 266700 h 1924050"/>
                  <a:gd name="connsiteX11" fmla="*/ 1038225 w 3276600"/>
                  <a:gd name="connsiteY11" fmla="*/ 285750 h 1924050"/>
                  <a:gd name="connsiteX12" fmla="*/ 1104900 w 3276600"/>
                  <a:gd name="connsiteY12" fmla="*/ 295275 h 1924050"/>
                  <a:gd name="connsiteX13" fmla="*/ 1190625 w 3276600"/>
                  <a:gd name="connsiteY13" fmla="*/ 323850 h 1924050"/>
                  <a:gd name="connsiteX14" fmla="*/ 1219200 w 3276600"/>
                  <a:gd name="connsiteY14" fmla="*/ 333375 h 1924050"/>
                  <a:gd name="connsiteX15" fmla="*/ 1247775 w 3276600"/>
                  <a:gd name="connsiteY15" fmla="*/ 342900 h 1924050"/>
                  <a:gd name="connsiteX16" fmla="*/ 1314450 w 3276600"/>
                  <a:gd name="connsiteY16" fmla="*/ 371475 h 1924050"/>
                  <a:gd name="connsiteX17" fmla="*/ 1400175 w 3276600"/>
                  <a:gd name="connsiteY17" fmla="*/ 381000 h 1924050"/>
                  <a:gd name="connsiteX18" fmla="*/ 1495425 w 3276600"/>
                  <a:gd name="connsiteY18" fmla="*/ 400050 h 1924050"/>
                  <a:gd name="connsiteX19" fmla="*/ 1524000 w 3276600"/>
                  <a:gd name="connsiteY19" fmla="*/ 409575 h 1924050"/>
                  <a:gd name="connsiteX20" fmla="*/ 1562100 w 3276600"/>
                  <a:gd name="connsiteY20" fmla="*/ 466725 h 1924050"/>
                  <a:gd name="connsiteX21" fmla="*/ 1581150 w 3276600"/>
                  <a:gd name="connsiteY21" fmla="*/ 523875 h 1924050"/>
                  <a:gd name="connsiteX22" fmla="*/ 1638300 w 3276600"/>
                  <a:gd name="connsiteY22" fmla="*/ 561975 h 1924050"/>
                  <a:gd name="connsiteX23" fmla="*/ 1676400 w 3276600"/>
                  <a:gd name="connsiteY23" fmla="*/ 590550 h 1924050"/>
                  <a:gd name="connsiteX24" fmla="*/ 1704975 w 3276600"/>
                  <a:gd name="connsiteY24" fmla="*/ 600075 h 1924050"/>
                  <a:gd name="connsiteX25" fmla="*/ 1743075 w 3276600"/>
                  <a:gd name="connsiteY25" fmla="*/ 657225 h 1924050"/>
                  <a:gd name="connsiteX26" fmla="*/ 1752600 w 3276600"/>
                  <a:gd name="connsiteY26" fmla="*/ 685800 h 1924050"/>
                  <a:gd name="connsiteX27" fmla="*/ 1781175 w 3276600"/>
                  <a:gd name="connsiteY27" fmla="*/ 704850 h 1924050"/>
                  <a:gd name="connsiteX28" fmla="*/ 1838325 w 3276600"/>
                  <a:gd name="connsiteY28" fmla="*/ 723900 h 1924050"/>
                  <a:gd name="connsiteX29" fmla="*/ 1924050 w 3276600"/>
                  <a:gd name="connsiteY29" fmla="*/ 742950 h 1924050"/>
                  <a:gd name="connsiteX30" fmla="*/ 1981200 w 3276600"/>
                  <a:gd name="connsiteY30" fmla="*/ 790575 h 1924050"/>
                  <a:gd name="connsiteX31" fmla="*/ 2028825 w 3276600"/>
                  <a:gd name="connsiteY31" fmla="*/ 876300 h 1924050"/>
                  <a:gd name="connsiteX32" fmla="*/ 2047875 w 3276600"/>
                  <a:gd name="connsiteY32" fmla="*/ 904875 h 1924050"/>
                  <a:gd name="connsiteX33" fmla="*/ 2057400 w 3276600"/>
                  <a:gd name="connsiteY33" fmla="*/ 933450 h 1924050"/>
                  <a:gd name="connsiteX34" fmla="*/ 2095500 w 3276600"/>
                  <a:gd name="connsiteY34" fmla="*/ 990600 h 1924050"/>
                  <a:gd name="connsiteX35" fmla="*/ 2114550 w 3276600"/>
                  <a:gd name="connsiteY35" fmla="*/ 1019175 h 1924050"/>
                  <a:gd name="connsiteX36" fmla="*/ 2143125 w 3276600"/>
                  <a:gd name="connsiteY36" fmla="*/ 1047750 h 1924050"/>
                  <a:gd name="connsiteX37" fmla="*/ 2181225 w 3276600"/>
                  <a:gd name="connsiteY37" fmla="*/ 1104900 h 1924050"/>
                  <a:gd name="connsiteX38" fmla="*/ 2228850 w 3276600"/>
                  <a:gd name="connsiteY38" fmla="*/ 1171575 h 1924050"/>
                  <a:gd name="connsiteX39" fmla="*/ 2257425 w 3276600"/>
                  <a:gd name="connsiteY39" fmla="*/ 1209675 h 1924050"/>
                  <a:gd name="connsiteX40" fmla="*/ 2343150 w 3276600"/>
                  <a:gd name="connsiteY40" fmla="*/ 1333500 h 1924050"/>
                  <a:gd name="connsiteX41" fmla="*/ 2371725 w 3276600"/>
                  <a:gd name="connsiteY41" fmla="*/ 1362075 h 1924050"/>
                  <a:gd name="connsiteX42" fmla="*/ 2428875 w 3276600"/>
                  <a:gd name="connsiteY42" fmla="*/ 1400175 h 1924050"/>
                  <a:gd name="connsiteX43" fmla="*/ 2495550 w 3276600"/>
                  <a:gd name="connsiteY43" fmla="*/ 1438275 h 1924050"/>
                  <a:gd name="connsiteX44" fmla="*/ 2628900 w 3276600"/>
                  <a:gd name="connsiteY44" fmla="*/ 1447800 h 1924050"/>
                  <a:gd name="connsiteX45" fmla="*/ 2676525 w 3276600"/>
                  <a:gd name="connsiteY45" fmla="*/ 1457325 h 1924050"/>
                  <a:gd name="connsiteX46" fmla="*/ 2733675 w 3276600"/>
                  <a:gd name="connsiteY46" fmla="*/ 1466850 h 1924050"/>
                  <a:gd name="connsiteX47" fmla="*/ 2762250 w 3276600"/>
                  <a:gd name="connsiteY47" fmla="*/ 1476375 h 1924050"/>
                  <a:gd name="connsiteX48" fmla="*/ 2828925 w 3276600"/>
                  <a:gd name="connsiteY48" fmla="*/ 1581150 h 1924050"/>
                  <a:gd name="connsiteX49" fmla="*/ 2886075 w 3276600"/>
                  <a:gd name="connsiteY49" fmla="*/ 1695450 h 1924050"/>
                  <a:gd name="connsiteX50" fmla="*/ 2981325 w 3276600"/>
                  <a:gd name="connsiteY50" fmla="*/ 1762125 h 1924050"/>
                  <a:gd name="connsiteX51" fmla="*/ 3009900 w 3276600"/>
                  <a:gd name="connsiteY51" fmla="*/ 1781175 h 1924050"/>
                  <a:gd name="connsiteX52" fmla="*/ 3067050 w 3276600"/>
                  <a:gd name="connsiteY52" fmla="*/ 1800225 h 1924050"/>
                  <a:gd name="connsiteX53" fmla="*/ 3095625 w 3276600"/>
                  <a:gd name="connsiteY53" fmla="*/ 1809750 h 1924050"/>
                  <a:gd name="connsiteX54" fmla="*/ 3152775 w 3276600"/>
                  <a:gd name="connsiteY54" fmla="*/ 1838325 h 1924050"/>
                  <a:gd name="connsiteX55" fmla="*/ 3276600 w 3276600"/>
                  <a:gd name="connsiteY55" fmla="*/ 1838325 h 1924050"/>
                  <a:gd name="connsiteX56" fmla="*/ 3276600 w 3276600"/>
                  <a:gd name="connsiteY56" fmla="*/ 1924050 h 1924050"/>
                  <a:gd name="connsiteX57" fmla="*/ 0 w 3276600"/>
                  <a:gd name="connsiteY57" fmla="*/ 1914525 h 1924050"/>
                  <a:gd name="connsiteX58" fmla="*/ 0 w 3276600"/>
                  <a:gd name="connsiteY58" fmla="*/ 0 h 1924050"/>
                  <a:gd name="connsiteX0" fmla="*/ 0 w 3276600"/>
                  <a:gd name="connsiteY0" fmla="*/ 0 h 1924050"/>
                  <a:gd name="connsiteX1" fmla="*/ 0 w 3276600"/>
                  <a:gd name="connsiteY1" fmla="*/ 0 h 1924050"/>
                  <a:gd name="connsiteX2" fmla="*/ 542925 w 3276600"/>
                  <a:gd name="connsiteY2" fmla="*/ 0 h 1924050"/>
                  <a:gd name="connsiteX3" fmla="*/ 581025 w 3276600"/>
                  <a:gd name="connsiteY3" fmla="*/ 19050 h 1924050"/>
                  <a:gd name="connsiteX4" fmla="*/ 723900 w 3276600"/>
                  <a:gd name="connsiteY4" fmla="*/ 28575 h 1924050"/>
                  <a:gd name="connsiteX5" fmla="*/ 762000 w 3276600"/>
                  <a:gd name="connsiteY5" fmla="*/ 38100 h 1924050"/>
                  <a:gd name="connsiteX6" fmla="*/ 819150 w 3276600"/>
                  <a:gd name="connsiteY6" fmla="*/ 57150 h 1924050"/>
                  <a:gd name="connsiteX7" fmla="*/ 828675 w 3276600"/>
                  <a:gd name="connsiteY7" fmla="*/ 133350 h 1924050"/>
                  <a:gd name="connsiteX8" fmla="*/ 857250 w 3276600"/>
                  <a:gd name="connsiteY8" fmla="*/ 209550 h 1924050"/>
                  <a:gd name="connsiteX9" fmla="*/ 942975 w 3276600"/>
                  <a:gd name="connsiteY9" fmla="*/ 257175 h 1924050"/>
                  <a:gd name="connsiteX10" fmla="*/ 971550 w 3276600"/>
                  <a:gd name="connsiteY10" fmla="*/ 266700 h 1924050"/>
                  <a:gd name="connsiteX11" fmla="*/ 1038225 w 3276600"/>
                  <a:gd name="connsiteY11" fmla="*/ 285750 h 1924050"/>
                  <a:gd name="connsiteX12" fmla="*/ 1104900 w 3276600"/>
                  <a:gd name="connsiteY12" fmla="*/ 295275 h 1924050"/>
                  <a:gd name="connsiteX13" fmla="*/ 1190625 w 3276600"/>
                  <a:gd name="connsiteY13" fmla="*/ 323850 h 1924050"/>
                  <a:gd name="connsiteX14" fmla="*/ 1219200 w 3276600"/>
                  <a:gd name="connsiteY14" fmla="*/ 333375 h 1924050"/>
                  <a:gd name="connsiteX15" fmla="*/ 1247775 w 3276600"/>
                  <a:gd name="connsiteY15" fmla="*/ 342900 h 1924050"/>
                  <a:gd name="connsiteX16" fmla="*/ 1314450 w 3276600"/>
                  <a:gd name="connsiteY16" fmla="*/ 371475 h 1924050"/>
                  <a:gd name="connsiteX17" fmla="*/ 1400175 w 3276600"/>
                  <a:gd name="connsiteY17" fmla="*/ 381000 h 1924050"/>
                  <a:gd name="connsiteX18" fmla="*/ 1495425 w 3276600"/>
                  <a:gd name="connsiteY18" fmla="*/ 400050 h 1924050"/>
                  <a:gd name="connsiteX19" fmla="*/ 1524000 w 3276600"/>
                  <a:gd name="connsiteY19" fmla="*/ 409575 h 1924050"/>
                  <a:gd name="connsiteX20" fmla="*/ 1562100 w 3276600"/>
                  <a:gd name="connsiteY20" fmla="*/ 466725 h 1924050"/>
                  <a:gd name="connsiteX21" fmla="*/ 1581150 w 3276600"/>
                  <a:gd name="connsiteY21" fmla="*/ 523875 h 1924050"/>
                  <a:gd name="connsiteX22" fmla="*/ 1638300 w 3276600"/>
                  <a:gd name="connsiteY22" fmla="*/ 561975 h 1924050"/>
                  <a:gd name="connsiteX23" fmla="*/ 1676400 w 3276600"/>
                  <a:gd name="connsiteY23" fmla="*/ 590550 h 1924050"/>
                  <a:gd name="connsiteX24" fmla="*/ 1704975 w 3276600"/>
                  <a:gd name="connsiteY24" fmla="*/ 600075 h 1924050"/>
                  <a:gd name="connsiteX25" fmla="*/ 1743075 w 3276600"/>
                  <a:gd name="connsiteY25" fmla="*/ 657225 h 1924050"/>
                  <a:gd name="connsiteX26" fmla="*/ 1752600 w 3276600"/>
                  <a:gd name="connsiteY26" fmla="*/ 685800 h 1924050"/>
                  <a:gd name="connsiteX27" fmla="*/ 1781175 w 3276600"/>
                  <a:gd name="connsiteY27" fmla="*/ 704850 h 1924050"/>
                  <a:gd name="connsiteX28" fmla="*/ 1838325 w 3276600"/>
                  <a:gd name="connsiteY28" fmla="*/ 723900 h 1924050"/>
                  <a:gd name="connsiteX29" fmla="*/ 1924050 w 3276600"/>
                  <a:gd name="connsiteY29" fmla="*/ 742950 h 1924050"/>
                  <a:gd name="connsiteX30" fmla="*/ 1981200 w 3276600"/>
                  <a:gd name="connsiteY30" fmla="*/ 790575 h 1924050"/>
                  <a:gd name="connsiteX31" fmla="*/ 2028825 w 3276600"/>
                  <a:gd name="connsiteY31" fmla="*/ 876300 h 1924050"/>
                  <a:gd name="connsiteX32" fmla="*/ 2047875 w 3276600"/>
                  <a:gd name="connsiteY32" fmla="*/ 904875 h 1924050"/>
                  <a:gd name="connsiteX33" fmla="*/ 2057400 w 3276600"/>
                  <a:gd name="connsiteY33" fmla="*/ 933450 h 1924050"/>
                  <a:gd name="connsiteX34" fmla="*/ 2095500 w 3276600"/>
                  <a:gd name="connsiteY34" fmla="*/ 990600 h 1924050"/>
                  <a:gd name="connsiteX35" fmla="*/ 2114550 w 3276600"/>
                  <a:gd name="connsiteY35" fmla="*/ 1019175 h 1924050"/>
                  <a:gd name="connsiteX36" fmla="*/ 2143125 w 3276600"/>
                  <a:gd name="connsiteY36" fmla="*/ 1047750 h 1924050"/>
                  <a:gd name="connsiteX37" fmla="*/ 2181225 w 3276600"/>
                  <a:gd name="connsiteY37" fmla="*/ 1104900 h 1924050"/>
                  <a:gd name="connsiteX38" fmla="*/ 2228850 w 3276600"/>
                  <a:gd name="connsiteY38" fmla="*/ 1171575 h 1924050"/>
                  <a:gd name="connsiteX39" fmla="*/ 2257425 w 3276600"/>
                  <a:gd name="connsiteY39" fmla="*/ 1209675 h 1924050"/>
                  <a:gd name="connsiteX40" fmla="*/ 2343150 w 3276600"/>
                  <a:gd name="connsiteY40" fmla="*/ 1333500 h 1924050"/>
                  <a:gd name="connsiteX41" fmla="*/ 2371725 w 3276600"/>
                  <a:gd name="connsiteY41" fmla="*/ 1362075 h 1924050"/>
                  <a:gd name="connsiteX42" fmla="*/ 2428875 w 3276600"/>
                  <a:gd name="connsiteY42" fmla="*/ 1400175 h 1924050"/>
                  <a:gd name="connsiteX43" fmla="*/ 2495550 w 3276600"/>
                  <a:gd name="connsiteY43" fmla="*/ 1438275 h 1924050"/>
                  <a:gd name="connsiteX44" fmla="*/ 2628900 w 3276600"/>
                  <a:gd name="connsiteY44" fmla="*/ 1447800 h 1924050"/>
                  <a:gd name="connsiteX45" fmla="*/ 2676525 w 3276600"/>
                  <a:gd name="connsiteY45" fmla="*/ 1457325 h 1924050"/>
                  <a:gd name="connsiteX46" fmla="*/ 2733675 w 3276600"/>
                  <a:gd name="connsiteY46" fmla="*/ 1466850 h 1924050"/>
                  <a:gd name="connsiteX47" fmla="*/ 2762250 w 3276600"/>
                  <a:gd name="connsiteY47" fmla="*/ 1476375 h 1924050"/>
                  <a:gd name="connsiteX48" fmla="*/ 2828925 w 3276600"/>
                  <a:gd name="connsiteY48" fmla="*/ 1581150 h 1924050"/>
                  <a:gd name="connsiteX49" fmla="*/ 2886075 w 3276600"/>
                  <a:gd name="connsiteY49" fmla="*/ 1695450 h 1924050"/>
                  <a:gd name="connsiteX50" fmla="*/ 2981325 w 3276600"/>
                  <a:gd name="connsiteY50" fmla="*/ 1762125 h 1924050"/>
                  <a:gd name="connsiteX51" fmla="*/ 3009900 w 3276600"/>
                  <a:gd name="connsiteY51" fmla="*/ 1781175 h 1924050"/>
                  <a:gd name="connsiteX52" fmla="*/ 3067050 w 3276600"/>
                  <a:gd name="connsiteY52" fmla="*/ 1800225 h 1924050"/>
                  <a:gd name="connsiteX53" fmla="*/ 3095625 w 3276600"/>
                  <a:gd name="connsiteY53" fmla="*/ 1809750 h 1924050"/>
                  <a:gd name="connsiteX54" fmla="*/ 3152775 w 3276600"/>
                  <a:gd name="connsiteY54" fmla="*/ 1838325 h 1924050"/>
                  <a:gd name="connsiteX55" fmla="*/ 3276600 w 3276600"/>
                  <a:gd name="connsiteY55" fmla="*/ 1838325 h 1924050"/>
                  <a:gd name="connsiteX56" fmla="*/ 3276600 w 3276600"/>
                  <a:gd name="connsiteY56" fmla="*/ 1924050 h 1924050"/>
                  <a:gd name="connsiteX57" fmla="*/ 0 w 3276600"/>
                  <a:gd name="connsiteY57" fmla="*/ 1914525 h 1924050"/>
                  <a:gd name="connsiteX58" fmla="*/ 0 w 3276600"/>
                  <a:gd name="connsiteY58" fmla="*/ 0 h 1924050"/>
                  <a:gd name="connsiteX0" fmla="*/ 0 w 3276600"/>
                  <a:gd name="connsiteY0" fmla="*/ 0 h 1924050"/>
                  <a:gd name="connsiteX1" fmla="*/ 0 w 3276600"/>
                  <a:gd name="connsiteY1" fmla="*/ 0 h 1924050"/>
                  <a:gd name="connsiteX2" fmla="*/ 542925 w 3276600"/>
                  <a:gd name="connsiteY2" fmla="*/ 0 h 1924050"/>
                  <a:gd name="connsiteX3" fmla="*/ 581025 w 3276600"/>
                  <a:gd name="connsiteY3" fmla="*/ 19050 h 1924050"/>
                  <a:gd name="connsiteX4" fmla="*/ 723900 w 3276600"/>
                  <a:gd name="connsiteY4" fmla="*/ 28575 h 1924050"/>
                  <a:gd name="connsiteX5" fmla="*/ 762000 w 3276600"/>
                  <a:gd name="connsiteY5" fmla="*/ 38100 h 1924050"/>
                  <a:gd name="connsiteX6" fmla="*/ 790575 w 3276600"/>
                  <a:gd name="connsiteY6" fmla="*/ 85725 h 1924050"/>
                  <a:gd name="connsiteX7" fmla="*/ 828675 w 3276600"/>
                  <a:gd name="connsiteY7" fmla="*/ 133350 h 1924050"/>
                  <a:gd name="connsiteX8" fmla="*/ 857250 w 3276600"/>
                  <a:gd name="connsiteY8" fmla="*/ 209550 h 1924050"/>
                  <a:gd name="connsiteX9" fmla="*/ 942975 w 3276600"/>
                  <a:gd name="connsiteY9" fmla="*/ 257175 h 1924050"/>
                  <a:gd name="connsiteX10" fmla="*/ 971550 w 3276600"/>
                  <a:gd name="connsiteY10" fmla="*/ 266700 h 1924050"/>
                  <a:gd name="connsiteX11" fmla="*/ 1038225 w 3276600"/>
                  <a:gd name="connsiteY11" fmla="*/ 285750 h 1924050"/>
                  <a:gd name="connsiteX12" fmla="*/ 1104900 w 3276600"/>
                  <a:gd name="connsiteY12" fmla="*/ 295275 h 1924050"/>
                  <a:gd name="connsiteX13" fmla="*/ 1190625 w 3276600"/>
                  <a:gd name="connsiteY13" fmla="*/ 323850 h 1924050"/>
                  <a:gd name="connsiteX14" fmla="*/ 1219200 w 3276600"/>
                  <a:gd name="connsiteY14" fmla="*/ 333375 h 1924050"/>
                  <a:gd name="connsiteX15" fmla="*/ 1247775 w 3276600"/>
                  <a:gd name="connsiteY15" fmla="*/ 342900 h 1924050"/>
                  <a:gd name="connsiteX16" fmla="*/ 1314450 w 3276600"/>
                  <a:gd name="connsiteY16" fmla="*/ 371475 h 1924050"/>
                  <a:gd name="connsiteX17" fmla="*/ 1400175 w 3276600"/>
                  <a:gd name="connsiteY17" fmla="*/ 381000 h 1924050"/>
                  <a:gd name="connsiteX18" fmla="*/ 1495425 w 3276600"/>
                  <a:gd name="connsiteY18" fmla="*/ 400050 h 1924050"/>
                  <a:gd name="connsiteX19" fmla="*/ 1524000 w 3276600"/>
                  <a:gd name="connsiteY19" fmla="*/ 409575 h 1924050"/>
                  <a:gd name="connsiteX20" fmla="*/ 1562100 w 3276600"/>
                  <a:gd name="connsiteY20" fmla="*/ 466725 h 1924050"/>
                  <a:gd name="connsiteX21" fmla="*/ 1581150 w 3276600"/>
                  <a:gd name="connsiteY21" fmla="*/ 523875 h 1924050"/>
                  <a:gd name="connsiteX22" fmla="*/ 1638300 w 3276600"/>
                  <a:gd name="connsiteY22" fmla="*/ 561975 h 1924050"/>
                  <a:gd name="connsiteX23" fmla="*/ 1676400 w 3276600"/>
                  <a:gd name="connsiteY23" fmla="*/ 590550 h 1924050"/>
                  <a:gd name="connsiteX24" fmla="*/ 1704975 w 3276600"/>
                  <a:gd name="connsiteY24" fmla="*/ 600075 h 1924050"/>
                  <a:gd name="connsiteX25" fmla="*/ 1743075 w 3276600"/>
                  <a:gd name="connsiteY25" fmla="*/ 657225 h 1924050"/>
                  <a:gd name="connsiteX26" fmla="*/ 1752600 w 3276600"/>
                  <a:gd name="connsiteY26" fmla="*/ 685800 h 1924050"/>
                  <a:gd name="connsiteX27" fmla="*/ 1781175 w 3276600"/>
                  <a:gd name="connsiteY27" fmla="*/ 704850 h 1924050"/>
                  <a:gd name="connsiteX28" fmla="*/ 1838325 w 3276600"/>
                  <a:gd name="connsiteY28" fmla="*/ 723900 h 1924050"/>
                  <a:gd name="connsiteX29" fmla="*/ 1924050 w 3276600"/>
                  <a:gd name="connsiteY29" fmla="*/ 742950 h 1924050"/>
                  <a:gd name="connsiteX30" fmla="*/ 1981200 w 3276600"/>
                  <a:gd name="connsiteY30" fmla="*/ 790575 h 1924050"/>
                  <a:gd name="connsiteX31" fmla="*/ 2028825 w 3276600"/>
                  <a:gd name="connsiteY31" fmla="*/ 876300 h 1924050"/>
                  <a:gd name="connsiteX32" fmla="*/ 2047875 w 3276600"/>
                  <a:gd name="connsiteY32" fmla="*/ 904875 h 1924050"/>
                  <a:gd name="connsiteX33" fmla="*/ 2057400 w 3276600"/>
                  <a:gd name="connsiteY33" fmla="*/ 933450 h 1924050"/>
                  <a:gd name="connsiteX34" fmla="*/ 2095500 w 3276600"/>
                  <a:gd name="connsiteY34" fmla="*/ 990600 h 1924050"/>
                  <a:gd name="connsiteX35" fmla="*/ 2114550 w 3276600"/>
                  <a:gd name="connsiteY35" fmla="*/ 1019175 h 1924050"/>
                  <a:gd name="connsiteX36" fmla="*/ 2143125 w 3276600"/>
                  <a:gd name="connsiteY36" fmla="*/ 1047750 h 1924050"/>
                  <a:gd name="connsiteX37" fmla="*/ 2181225 w 3276600"/>
                  <a:gd name="connsiteY37" fmla="*/ 1104900 h 1924050"/>
                  <a:gd name="connsiteX38" fmla="*/ 2228850 w 3276600"/>
                  <a:gd name="connsiteY38" fmla="*/ 1171575 h 1924050"/>
                  <a:gd name="connsiteX39" fmla="*/ 2257425 w 3276600"/>
                  <a:gd name="connsiteY39" fmla="*/ 1209675 h 1924050"/>
                  <a:gd name="connsiteX40" fmla="*/ 2343150 w 3276600"/>
                  <a:gd name="connsiteY40" fmla="*/ 1333500 h 1924050"/>
                  <a:gd name="connsiteX41" fmla="*/ 2371725 w 3276600"/>
                  <a:gd name="connsiteY41" fmla="*/ 1362075 h 1924050"/>
                  <a:gd name="connsiteX42" fmla="*/ 2428875 w 3276600"/>
                  <a:gd name="connsiteY42" fmla="*/ 1400175 h 1924050"/>
                  <a:gd name="connsiteX43" fmla="*/ 2495550 w 3276600"/>
                  <a:gd name="connsiteY43" fmla="*/ 1438275 h 1924050"/>
                  <a:gd name="connsiteX44" fmla="*/ 2628900 w 3276600"/>
                  <a:gd name="connsiteY44" fmla="*/ 1447800 h 1924050"/>
                  <a:gd name="connsiteX45" fmla="*/ 2676525 w 3276600"/>
                  <a:gd name="connsiteY45" fmla="*/ 1457325 h 1924050"/>
                  <a:gd name="connsiteX46" fmla="*/ 2733675 w 3276600"/>
                  <a:gd name="connsiteY46" fmla="*/ 1466850 h 1924050"/>
                  <a:gd name="connsiteX47" fmla="*/ 2762250 w 3276600"/>
                  <a:gd name="connsiteY47" fmla="*/ 1476375 h 1924050"/>
                  <a:gd name="connsiteX48" fmla="*/ 2828925 w 3276600"/>
                  <a:gd name="connsiteY48" fmla="*/ 1581150 h 1924050"/>
                  <a:gd name="connsiteX49" fmla="*/ 2886075 w 3276600"/>
                  <a:gd name="connsiteY49" fmla="*/ 1695450 h 1924050"/>
                  <a:gd name="connsiteX50" fmla="*/ 2981325 w 3276600"/>
                  <a:gd name="connsiteY50" fmla="*/ 1762125 h 1924050"/>
                  <a:gd name="connsiteX51" fmla="*/ 3009900 w 3276600"/>
                  <a:gd name="connsiteY51" fmla="*/ 1781175 h 1924050"/>
                  <a:gd name="connsiteX52" fmla="*/ 3067050 w 3276600"/>
                  <a:gd name="connsiteY52" fmla="*/ 1800225 h 1924050"/>
                  <a:gd name="connsiteX53" fmla="*/ 3095625 w 3276600"/>
                  <a:gd name="connsiteY53" fmla="*/ 1809750 h 1924050"/>
                  <a:gd name="connsiteX54" fmla="*/ 3152775 w 3276600"/>
                  <a:gd name="connsiteY54" fmla="*/ 1838325 h 1924050"/>
                  <a:gd name="connsiteX55" fmla="*/ 3276600 w 3276600"/>
                  <a:gd name="connsiteY55" fmla="*/ 1838325 h 1924050"/>
                  <a:gd name="connsiteX56" fmla="*/ 3276600 w 3276600"/>
                  <a:gd name="connsiteY56" fmla="*/ 1924050 h 1924050"/>
                  <a:gd name="connsiteX57" fmla="*/ 0 w 3276600"/>
                  <a:gd name="connsiteY57" fmla="*/ 1914525 h 1924050"/>
                  <a:gd name="connsiteX58" fmla="*/ 0 w 3276600"/>
                  <a:gd name="connsiteY58" fmla="*/ 0 h 1924050"/>
                  <a:gd name="connsiteX0" fmla="*/ 0 w 3276600"/>
                  <a:gd name="connsiteY0" fmla="*/ 0 h 1924050"/>
                  <a:gd name="connsiteX1" fmla="*/ 0 w 3276600"/>
                  <a:gd name="connsiteY1" fmla="*/ 0 h 1924050"/>
                  <a:gd name="connsiteX2" fmla="*/ 542925 w 3276600"/>
                  <a:gd name="connsiteY2" fmla="*/ 0 h 1924050"/>
                  <a:gd name="connsiteX3" fmla="*/ 581025 w 3276600"/>
                  <a:gd name="connsiteY3" fmla="*/ 19050 h 1924050"/>
                  <a:gd name="connsiteX4" fmla="*/ 723900 w 3276600"/>
                  <a:gd name="connsiteY4" fmla="*/ 28575 h 1924050"/>
                  <a:gd name="connsiteX5" fmla="*/ 757237 w 3276600"/>
                  <a:gd name="connsiteY5" fmla="*/ 42862 h 1924050"/>
                  <a:gd name="connsiteX6" fmla="*/ 790575 w 3276600"/>
                  <a:gd name="connsiteY6" fmla="*/ 85725 h 1924050"/>
                  <a:gd name="connsiteX7" fmla="*/ 828675 w 3276600"/>
                  <a:gd name="connsiteY7" fmla="*/ 133350 h 1924050"/>
                  <a:gd name="connsiteX8" fmla="*/ 857250 w 3276600"/>
                  <a:gd name="connsiteY8" fmla="*/ 209550 h 1924050"/>
                  <a:gd name="connsiteX9" fmla="*/ 942975 w 3276600"/>
                  <a:gd name="connsiteY9" fmla="*/ 257175 h 1924050"/>
                  <a:gd name="connsiteX10" fmla="*/ 971550 w 3276600"/>
                  <a:gd name="connsiteY10" fmla="*/ 266700 h 1924050"/>
                  <a:gd name="connsiteX11" fmla="*/ 1038225 w 3276600"/>
                  <a:gd name="connsiteY11" fmla="*/ 285750 h 1924050"/>
                  <a:gd name="connsiteX12" fmla="*/ 1104900 w 3276600"/>
                  <a:gd name="connsiteY12" fmla="*/ 295275 h 1924050"/>
                  <a:gd name="connsiteX13" fmla="*/ 1190625 w 3276600"/>
                  <a:gd name="connsiteY13" fmla="*/ 323850 h 1924050"/>
                  <a:gd name="connsiteX14" fmla="*/ 1219200 w 3276600"/>
                  <a:gd name="connsiteY14" fmla="*/ 333375 h 1924050"/>
                  <a:gd name="connsiteX15" fmla="*/ 1247775 w 3276600"/>
                  <a:gd name="connsiteY15" fmla="*/ 342900 h 1924050"/>
                  <a:gd name="connsiteX16" fmla="*/ 1314450 w 3276600"/>
                  <a:gd name="connsiteY16" fmla="*/ 371475 h 1924050"/>
                  <a:gd name="connsiteX17" fmla="*/ 1400175 w 3276600"/>
                  <a:gd name="connsiteY17" fmla="*/ 381000 h 1924050"/>
                  <a:gd name="connsiteX18" fmla="*/ 1495425 w 3276600"/>
                  <a:gd name="connsiteY18" fmla="*/ 400050 h 1924050"/>
                  <a:gd name="connsiteX19" fmla="*/ 1524000 w 3276600"/>
                  <a:gd name="connsiteY19" fmla="*/ 409575 h 1924050"/>
                  <a:gd name="connsiteX20" fmla="*/ 1562100 w 3276600"/>
                  <a:gd name="connsiteY20" fmla="*/ 466725 h 1924050"/>
                  <a:gd name="connsiteX21" fmla="*/ 1581150 w 3276600"/>
                  <a:gd name="connsiteY21" fmla="*/ 523875 h 1924050"/>
                  <a:gd name="connsiteX22" fmla="*/ 1638300 w 3276600"/>
                  <a:gd name="connsiteY22" fmla="*/ 561975 h 1924050"/>
                  <a:gd name="connsiteX23" fmla="*/ 1676400 w 3276600"/>
                  <a:gd name="connsiteY23" fmla="*/ 590550 h 1924050"/>
                  <a:gd name="connsiteX24" fmla="*/ 1704975 w 3276600"/>
                  <a:gd name="connsiteY24" fmla="*/ 600075 h 1924050"/>
                  <a:gd name="connsiteX25" fmla="*/ 1743075 w 3276600"/>
                  <a:gd name="connsiteY25" fmla="*/ 657225 h 1924050"/>
                  <a:gd name="connsiteX26" fmla="*/ 1752600 w 3276600"/>
                  <a:gd name="connsiteY26" fmla="*/ 685800 h 1924050"/>
                  <a:gd name="connsiteX27" fmla="*/ 1781175 w 3276600"/>
                  <a:gd name="connsiteY27" fmla="*/ 704850 h 1924050"/>
                  <a:gd name="connsiteX28" fmla="*/ 1838325 w 3276600"/>
                  <a:gd name="connsiteY28" fmla="*/ 723900 h 1924050"/>
                  <a:gd name="connsiteX29" fmla="*/ 1924050 w 3276600"/>
                  <a:gd name="connsiteY29" fmla="*/ 742950 h 1924050"/>
                  <a:gd name="connsiteX30" fmla="*/ 1981200 w 3276600"/>
                  <a:gd name="connsiteY30" fmla="*/ 790575 h 1924050"/>
                  <a:gd name="connsiteX31" fmla="*/ 2028825 w 3276600"/>
                  <a:gd name="connsiteY31" fmla="*/ 876300 h 1924050"/>
                  <a:gd name="connsiteX32" fmla="*/ 2047875 w 3276600"/>
                  <a:gd name="connsiteY32" fmla="*/ 904875 h 1924050"/>
                  <a:gd name="connsiteX33" fmla="*/ 2057400 w 3276600"/>
                  <a:gd name="connsiteY33" fmla="*/ 933450 h 1924050"/>
                  <a:gd name="connsiteX34" fmla="*/ 2095500 w 3276600"/>
                  <a:gd name="connsiteY34" fmla="*/ 990600 h 1924050"/>
                  <a:gd name="connsiteX35" fmla="*/ 2114550 w 3276600"/>
                  <a:gd name="connsiteY35" fmla="*/ 1019175 h 1924050"/>
                  <a:gd name="connsiteX36" fmla="*/ 2143125 w 3276600"/>
                  <a:gd name="connsiteY36" fmla="*/ 1047750 h 1924050"/>
                  <a:gd name="connsiteX37" fmla="*/ 2181225 w 3276600"/>
                  <a:gd name="connsiteY37" fmla="*/ 1104900 h 1924050"/>
                  <a:gd name="connsiteX38" fmla="*/ 2228850 w 3276600"/>
                  <a:gd name="connsiteY38" fmla="*/ 1171575 h 1924050"/>
                  <a:gd name="connsiteX39" fmla="*/ 2257425 w 3276600"/>
                  <a:gd name="connsiteY39" fmla="*/ 1209675 h 1924050"/>
                  <a:gd name="connsiteX40" fmla="*/ 2343150 w 3276600"/>
                  <a:gd name="connsiteY40" fmla="*/ 1333500 h 1924050"/>
                  <a:gd name="connsiteX41" fmla="*/ 2371725 w 3276600"/>
                  <a:gd name="connsiteY41" fmla="*/ 1362075 h 1924050"/>
                  <a:gd name="connsiteX42" fmla="*/ 2428875 w 3276600"/>
                  <a:gd name="connsiteY42" fmla="*/ 1400175 h 1924050"/>
                  <a:gd name="connsiteX43" fmla="*/ 2495550 w 3276600"/>
                  <a:gd name="connsiteY43" fmla="*/ 1438275 h 1924050"/>
                  <a:gd name="connsiteX44" fmla="*/ 2628900 w 3276600"/>
                  <a:gd name="connsiteY44" fmla="*/ 1447800 h 1924050"/>
                  <a:gd name="connsiteX45" fmla="*/ 2676525 w 3276600"/>
                  <a:gd name="connsiteY45" fmla="*/ 1457325 h 1924050"/>
                  <a:gd name="connsiteX46" fmla="*/ 2733675 w 3276600"/>
                  <a:gd name="connsiteY46" fmla="*/ 1466850 h 1924050"/>
                  <a:gd name="connsiteX47" fmla="*/ 2762250 w 3276600"/>
                  <a:gd name="connsiteY47" fmla="*/ 1476375 h 1924050"/>
                  <a:gd name="connsiteX48" fmla="*/ 2828925 w 3276600"/>
                  <a:gd name="connsiteY48" fmla="*/ 1581150 h 1924050"/>
                  <a:gd name="connsiteX49" fmla="*/ 2886075 w 3276600"/>
                  <a:gd name="connsiteY49" fmla="*/ 1695450 h 1924050"/>
                  <a:gd name="connsiteX50" fmla="*/ 2981325 w 3276600"/>
                  <a:gd name="connsiteY50" fmla="*/ 1762125 h 1924050"/>
                  <a:gd name="connsiteX51" fmla="*/ 3009900 w 3276600"/>
                  <a:gd name="connsiteY51" fmla="*/ 1781175 h 1924050"/>
                  <a:gd name="connsiteX52" fmla="*/ 3067050 w 3276600"/>
                  <a:gd name="connsiteY52" fmla="*/ 1800225 h 1924050"/>
                  <a:gd name="connsiteX53" fmla="*/ 3095625 w 3276600"/>
                  <a:gd name="connsiteY53" fmla="*/ 1809750 h 1924050"/>
                  <a:gd name="connsiteX54" fmla="*/ 3152775 w 3276600"/>
                  <a:gd name="connsiteY54" fmla="*/ 1838325 h 1924050"/>
                  <a:gd name="connsiteX55" fmla="*/ 3276600 w 3276600"/>
                  <a:gd name="connsiteY55" fmla="*/ 1838325 h 1924050"/>
                  <a:gd name="connsiteX56" fmla="*/ 3276600 w 3276600"/>
                  <a:gd name="connsiteY56" fmla="*/ 1924050 h 1924050"/>
                  <a:gd name="connsiteX57" fmla="*/ 0 w 3276600"/>
                  <a:gd name="connsiteY57" fmla="*/ 1914525 h 1924050"/>
                  <a:gd name="connsiteX58" fmla="*/ 0 w 3276600"/>
                  <a:gd name="connsiteY58" fmla="*/ 0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276600" h="1924050">
                    <a:moveTo>
                      <a:pt x="0" y="0"/>
                    </a:moveTo>
                    <a:lnTo>
                      <a:pt x="0" y="0"/>
                    </a:lnTo>
                    <a:lnTo>
                      <a:pt x="542925" y="0"/>
                    </a:lnTo>
                    <a:lnTo>
                      <a:pt x="581025" y="19050"/>
                    </a:lnTo>
                    <a:cubicBezTo>
                      <a:pt x="628650" y="22225"/>
                      <a:pt x="694531" y="24606"/>
                      <a:pt x="723900" y="28575"/>
                    </a:cubicBezTo>
                    <a:cubicBezTo>
                      <a:pt x="753269" y="32544"/>
                      <a:pt x="746125" y="33337"/>
                      <a:pt x="757237" y="42862"/>
                    </a:cubicBezTo>
                    <a:cubicBezTo>
                      <a:pt x="768350" y="52387"/>
                      <a:pt x="778669" y="70644"/>
                      <a:pt x="790575" y="85725"/>
                    </a:cubicBezTo>
                    <a:cubicBezTo>
                      <a:pt x="802481" y="100806"/>
                      <a:pt x="817563" y="112713"/>
                      <a:pt x="828675" y="133350"/>
                    </a:cubicBezTo>
                    <a:cubicBezTo>
                      <a:pt x="839787" y="153987"/>
                      <a:pt x="838200" y="188913"/>
                      <a:pt x="857250" y="209550"/>
                    </a:cubicBezTo>
                    <a:cubicBezTo>
                      <a:pt x="876300" y="230187"/>
                      <a:pt x="922235" y="250262"/>
                      <a:pt x="942975" y="257175"/>
                    </a:cubicBezTo>
                    <a:lnTo>
                      <a:pt x="971550" y="266700"/>
                    </a:lnTo>
                    <a:cubicBezTo>
                      <a:pt x="996033" y="274861"/>
                      <a:pt x="1011913" y="280966"/>
                      <a:pt x="1038225" y="285750"/>
                    </a:cubicBezTo>
                    <a:cubicBezTo>
                      <a:pt x="1060314" y="289766"/>
                      <a:pt x="1082675" y="292100"/>
                      <a:pt x="1104900" y="295275"/>
                    </a:cubicBezTo>
                    <a:lnTo>
                      <a:pt x="1190625" y="323850"/>
                    </a:lnTo>
                    <a:lnTo>
                      <a:pt x="1219200" y="333375"/>
                    </a:lnTo>
                    <a:cubicBezTo>
                      <a:pt x="1228725" y="336550"/>
                      <a:pt x="1238795" y="338410"/>
                      <a:pt x="1247775" y="342900"/>
                    </a:cubicBezTo>
                    <a:cubicBezTo>
                      <a:pt x="1265125" y="351575"/>
                      <a:pt x="1293427" y="367971"/>
                      <a:pt x="1314450" y="371475"/>
                    </a:cubicBezTo>
                    <a:cubicBezTo>
                      <a:pt x="1342810" y="376202"/>
                      <a:pt x="1371676" y="377200"/>
                      <a:pt x="1400175" y="381000"/>
                    </a:cubicBezTo>
                    <a:cubicBezTo>
                      <a:pt x="1435259" y="385678"/>
                      <a:pt x="1462298" y="390585"/>
                      <a:pt x="1495425" y="400050"/>
                    </a:cubicBezTo>
                    <a:cubicBezTo>
                      <a:pt x="1505079" y="402808"/>
                      <a:pt x="1514475" y="406400"/>
                      <a:pt x="1524000" y="409575"/>
                    </a:cubicBezTo>
                    <a:cubicBezTo>
                      <a:pt x="1536700" y="428625"/>
                      <a:pt x="1554860" y="445005"/>
                      <a:pt x="1562100" y="466725"/>
                    </a:cubicBezTo>
                    <a:cubicBezTo>
                      <a:pt x="1568450" y="485775"/>
                      <a:pt x="1564442" y="512736"/>
                      <a:pt x="1581150" y="523875"/>
                    </a:cubicBezTo>
                    <a:cubicBezTo>
                      <a:pt x="1600200" y="536575"/>
                      <a:pt x="1619984" y="548238"/>
                      <a:pt x="1638300" y="561975"/>
                    </a:cubicBezTo>
                    <a:cubicBezTo>
                      <a:pt x="1651000" y="571500"/>
                      <a:pt x="1662617" y="582674"/>
                      <a:pt x="1676400" y="590550"/>
                    </a:cubicBezTo>
                    <a:cubicBezTo>
                      <a:pt x="1685117" y="595531"/>
                      <a:pt x="1695450" y="596900"/>
                      <a:pt x="1704975" y="600075"/>
                    </a:cubicBezTo>
                    <a:cubicBezTo>
                      <a:pt x="1717675" y="619125"/>
                      <a:pt x="1735835" y="635505"/>
                      <a:pt x="1743075" y="657225"/>
                    </a:cubicBezTo>
                    <a:cubicBezTo>
                      <a:pt x="1746250" y="666750"/>
                      <a:pt x="1746328" y="677960"/>
                      <a:pt x="1752600" y="685800"/>
                    </a:cubicBezTo>
                    <a:cubicBezTo>
                      <a:pt x="1759751" y="694739"/>
                      <a:pt x="1770714" y="700201"/>
                      <a:pt x="1781175" y="704850"/>
                    </a:cubicBezTo>
                    <a:cubicBezTo>
                      <a:pt x="1799525" y="713005"/>
                      <a:pt x="1818518" y="720599"/>
                      <a:pt x="1838325" y="723900"/>
                    </a:cubicBezTo>
                    <a:cubicBezTo>
                      <a:pt x="1860275" y="727558"/>
                      <a:pt x="1900602" y="731226"/>
                      <a:pt x="1924050" y="742950"/>
                    </a:cubicBezTo>
                    <a:cubicBezTo>
                      <a:pt x="1944062" y="752956"/>
                      <a:pt x="1967795" y="773340"/>
                      <a:pt x="1981200" y="790575"/>
                    </a:cubicBezTo>
                    <a:cubicBezTo>
                      <a:pt x="2065291" y="898692"/>
                      <a:pt x="1994334" y="807318"/>
                      <a:pt x="2028825" y="876300"/>
                    </a:cubicBezTo>
                    <a:cubicBezTo>
                      <a:pt x="2033945" y="886539"/>
                      <a:pt x="2042755" y="894636"/>
                      <a:pt x="2047875" y="904875"/>
                    </a:cubicBezTo>
                    <a:cubicBezTo>
                      <a:pt x="2052365" y="913855"/>
                      <a:pt x="2052524" y="924673"/>
                      <a:pt x="2057400" y="933450"/>
                    </a:cubicBezTo>
                    <a:cubicBezTo>
                      <a:pt x="2068519" y="953464"/>
                      <a:pt x="2082800" y="971550"/>
                      <a:pt x="2095500" y="990600"/>
                    </a:cubicBezTo>
                    <a:cubicBezTo>
                      <a:pt x="2101850" y="1000125"/>
                      <a:pt x="2106455" y="1011080"/>
                      <a:pt x="2114550" y="1019175"/>
                    </a:cubicBezTo>
                    <a:cubicBezTo>
                      <a:pt x="2124075" y="1028700"/>
                      <a:pt x="2134855" y="1037117"/>
                      <a:pt x="2143125" y="1047750"/>
                    </a:cubicBezTo>
                    <a:cubicBezTo>
                      <a:pt x="2157181" y="1065822"/>
                      <a:pt x="2167488" y="1086584"/>
                      <a:pt x="2181225" y="1104900"/>
                    </a:cubicBezTo>
                    <a:cubicBezTo>
                      <a:pt x="2274612" y="1229416"/>
                      <a:pt x="2159210" y="1074079"/>
                      <a:pt x="2228850" y="1171575"/>
                    </a:cubicBezTo>
                    <a:cubicBezTo>
                      <a:pt x="2238077" y="1184493"/>
                      <a:pt x="2248619" y="1196466"/>
                      <a:pt x="2257425" y="1209675"/>
                    </a:cubicBezTo>
                    <a:cubicBezTo>
                      <a:pt x="2290771" y="1259695"/>
                      <a:pt x="2294724" y="1285074"/>
                      <a:pt x="2343150" y="1333500"/>
                    </a:cubicBezTo>
                    <a:cubicBezTo>
                      <a:pt x="2352675" y="1343025"/>
                      <a:pt x="2361092" y="1353805"/>
                      <a:pt x="2371725" y="1362075"/>
                    </a:cubicBezTo>
                    <a:cubicBezTo>
                      <a:pt x="2389797" y="1376131"/>
                      <a:pt x="2409825" y="1387475"/>
                      <a:pt x="2428875" y="1400175"/>
                    </a:cubicBezTo>
                    <a:cubicBezTo>
                      <a:pt x="2443283" y="1409780"/>
                      <a:pt x="2479437" y="1435589"/>
                      <a:pt x="2495550" y="1438275"/>
                    </a:cubicBezTo>
                    <a:cubicBezTo>
                      <a:pt x="2539507" y="1445601"/>
                      <a:pt x="2584450" y="1444625"/>
                      <a:pt x="2628900" y="1447800"/>
                    </a:cubicBezTo>
                    <a:lnTo>
                      <a:pt x="2676525" y="1457325"/>
                    </a:lnTo>
                    <a:cubicBezTo>
                      <a:pt x="2695526" y="1460780"/>
                      <a:pt x="2714822" y="1462660"/>
                      <a:pt x="2733675" y="1466850"/>
                    </a:cubicBezTo>
                    <a:cubicBezTo>
                      <a:pt x="2743476" y="1469028"/>
                      <a:pt x="2752725" y="1473200"/>
                      <a:pt x="2762250" y="1476375"/>
                    </a:cubicBezTo>
                    <a:cubicBezTo>
                      <a:pt x="2787282" y="1509750"/>
                      <a:pt x="2813251" y="1541964"/>
                      <a:pt x="2828925" y="1581150"/>
                    </a:cubicBezTo>
                    <a:cubicBezTo>
                      <a:pt x="2844219" y="1619384"/>
                      <a:pt x="2849374" y="1667924"/>
                      <a:pt x="2886075" y="1695450"/>
                    </a:cubicBezTo>
                    <a:cubicBezTo>
                      <a:pt x="2942491" y="1737762"/>
                      <a:pt x="2910966" y="1715219"/>
                      <a:pt x="2981325" y="1762125"/>
                    </a:cubicBezTo>
                    <a:cubicBezTo>
                      <a:pt x="2990850" y="1768475"/>
                      <a:pt x="2999040" y="1777555"/>
                      <a:pt x="3009900" y="1781175"/>
                    </a:cubicBezTo>
                    <a:lnTo>
                      <a:pt x="3067050" y="1800225"/>
                    </a:lnTo>
                    <a:cubicBezTo>
                      <a:pt x="3076575" y="1803400"/>
                      <a:pt x="3087271" y="1804181"/>
                      <a:pt x="3095625" y="1809750"/>
                    </a:cubicBezTo>
                    <a:cubicBezTo>
                      <a:pt x="3112398" y="1820932"/>
                      <a:pt x="3131018" y="1836965"/>
                      <a:pt x="3152775" y="1838325"/>
                    </a:cubicBezTo>
                    <a:cubicBezTo>
                      <a:pt x="3193970" y="1840900"/>
                      <a:pt x="3235325" y="1838325"/>
                      <a:pt x="3276600" y="1838325"/>
                    </a:cubicBezTo>
                    <a:lnTo>
                      <a:pt x="3276600" y="1924050"/>
                    </a:lnTo>
                    <a:lnTo>
                      <a:pt x="0" y="1914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5105400" y="2692062"/>
                <a:ext cx="0" cy="2343488"/>
              </a:xfrm>
              <a:prstGeom prst="straightConnector1">
                <a:avLst/>
              </a:prstGeom>
              <a:ln w="4445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5105400" y="5029200"/>
                <a:ext cx="3581400" cy="0"/>
              </a:xfrm>
              <a:prstGeom prst="straightConnector1">
                <a:avLst/>
              </a:prstGeom>
              <a:ln w="4445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5400676" y="3429000"/>
                <a:ext cx="1609724" cy="13849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tx1"/>
                    </a:solidFill>
                  </a:rPr>
                  <a:t>Area Under Curve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32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10387378"/>
      </p:ext>
    </p:extLst>
  </p:cSld>
  <p:clrMapOvr>
    <a:masterClrMapping/>
  </p:clrMapOvr>
  <p:transition spd="slow" advTm="909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MAR 2014-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33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5" y="1371600"/>
            <a:ext cx="7029325" cy="576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3429000" y="1524000"/>
            <a:ext cx="2537460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 Plot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81200" y="6477000"/>
            <a:ext cx="59436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981200" y="1524000"/>
            <a:ext cx="0" cy="49631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36030" y="1676400"/>
            <a:ext cx="1371600" cy="14478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solidFill>
                  <a:srgbClr val="01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2100" y="1862554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653663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5230" y="6531564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Overlap Threshold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79966" y="3587234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 Rate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91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Mean Central Point Error: Localization Success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Mean Scale Adaption Error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CRITERIA II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209800" y="-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348071"/>
              </p:ext>
            </p:extLst>
          </p:nvPr>
        </p:nvGraphicFramePr>
        <p:xfrm>
          <a:off x="3651250" y="3733800"/>
          <a:ext cx="4913313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5" name="Equation" r:id="rId4" imgW="2209680" imgH="495000" progId="Equation.DSMT4">
                  <p:embed/>
                </p:oleObj>
              </mc:Choice>
              <mc:Fallback>
                <p:oleObj name="Equation" r:id="rId4" imgW="220968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0" y="3733800"/>
                        <a:ext cx="4913313" cy="1109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2743200" y="-381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749867"/>
              </p:ext>
            </p:extLst>
          </p:nvPr>
        </p:nvGraphicFramePr>
        <p:xfrm>
          <a:off x="3667125" y="2157413"/>
          <a:ext cx="4911725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6" name="Equation" r:id="rId6" imgW="2209680" imgH="469800" progId="Equation.DSMT4">
                  <p:embed/>
                </p:oleObj>
              </mc:Choice>
              <mc:Fallback>
                <p:oleObj name="Equation" r:id="rId6" imgW="22096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25" y="2157413"/>
                        <a:ext cx="4911725" cy="105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34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305346"/>
              </p:ext>
            </p:extLst>
          </p:nvPr>
        </p:nvGraphicFramePr>
        <p:xfrm>
          <a:off x="649288" y="5070475"/>
          <a:ext cx="324643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7" name="Equation" r:id="rId8" imgW="1117440" imgH="253800" progId="Equation.DSMT4">
                  <p:embed/>
                </p:oleObj>
              </mc:Choice>
              <mc:Fallback>
                <p:oleObj name="Equation" r:id="rId8" imgW="1117440" imgH="2538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288" y="5070475"/>
                        <a:ext cx="3246437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12421"/>
              </p:ext>
            </p:extLst>
          </p:nvPr>
        </p:nvGraphicFramePr>
        <p:xfrm>
          <a:off x="4587875" y="5070475"/>
          <a:ext cx="350361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8" name="Equation" r:id="rId10" imgW="1206360" imgH="253800" progId="Equation.DSMT4">
                  <p:embed/>
                </p:oleObj>
              </mc:Choice>
              <mc:Fallback>
                <p:oleObj name="Equation" r:id="rId10" imgW="1206360" imgH="253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5070475"/>
                        <a:ext cx="3503613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762000" y="5867400"/>
            <a:ext cx="2957885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00600" y="5867400"/>
            <a:ext cx="3124200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1999" y="5867400"/>
            <a:ext cx="295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4515" y="5867400"/>
            <a:ext cx="3110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 Truth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67425"/>
      </p:ext>
    </p:extLst>
  </p:cSld>
  <p:clrMapOvr>
    <a:masterClrMapping/>
  </p:clrMapOvr>
  <p:transition spd="slow" advTm="85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MAR 2014-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35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9" y="1371600"/>
            <a:ext cx="7029322" cy="576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590800" y="1371600"/>
            <a:ext cx="4876800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 Positioning Error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81200" y="6477000"/>
            <a:ext cx="59436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981200" y="1524000"/>
            <a:ext cx="0" cy="49631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629400" y="1843099"/>
            <a:ext cx="1371600" cy="14478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solidFill>
                  <a:srgbClr val="01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en-US" sz="32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1" y="1862554"/>
            <a:ext cx="60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6477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5230" y="6531564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79966" y="3587234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CPE (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pixels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1466" y="1729968"/>
            <a:ext cx="685800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15200" y="3300423"/>
            <a:ext cx="304800" cy="3154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08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MAR 2014-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36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7018927" cy="576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514600" y="1381780"/>
            <a:ext cx="4876800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 Adaptation Error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b="0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 - MAR 2014-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36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81200" y="6477000"/>
            <a:ext cx="59436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81200" y="1524000"/>
            <a:ext cx="0" cy="49631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3073" y="1862554"/>
            <a:ext cx="54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679966" y="3587234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SAE (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pixels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80051" y="3174305"/>
            <a:ext cx="304800" cy="3287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01466" y="1729968"/>
            <a:ext cx="685800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162800" y="6477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5230" y="6531564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36030" y="1828800"/>
            <a:ext cx="1371600" cy="14478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solidFill>
                  <a:srgbClr val="01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en-US" sz="32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4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217043"/>
              </p:ext>
            </p:extLst>
          </p:nvPr>
        </p:nvGraphicFramePr>
        <p:xfrm>
          <a:off x="381000" y="1447798"/>
          <a:ext cx="8382000" cy="5020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5800"/>
                <a:gridCol w="1295400"/>
                <a:gridCol w="1295400"/>
                <a:gridCol w="1295400"/>
              </a:tblGrid>
              <a:tr h="535818">
                <a:tc>
                  <a:txBody>
                    <a:bodyPr/>
                    <a:lstStyle/>
                    <a:p>
                      <a:pPr marL="0" marR="0" indent="10223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Tracker</a:t>
                      </a:r>
                      <a:endParaRPr lang="en-US" sz="36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AUC</a:t>
                      </a:r>
                      <a:endParaRPr lang="en-US" sz="32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dotted" baseline="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CPE</a:t>
                      </a:r>
                      <a:endParaRPr lang="en-US" sz="3200" u="dotted" baseline="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dotted" baseline="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SAE</a:t>
                      </a:r>
                      <a:endParaRPr lang="en-US" sz="3200" u="dotted" baseline="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1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</a:rPr>
                        <a:t>A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(</a:t>
                      </a:r>
                      <a:r>
                        <a:rPr lang="en-US" sz="2800" dirty="0" err="1">
                          <a:effectLst/>
                        </a:rPr>
                        <a:t>edg</a:t>
                      </a:r>
                      <a:r>
                        <a:rPr lang="en-US" sz="2800" dirty="0">
                          <a:effectLst/>
                        </a:rPr>
                        <a:t>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15.72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192.27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41.62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1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</a:rPr>
                        <a:t>B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(</a:t>
                      </a:r>
                      <a:r>
                        <a:rPr lang="en-US" sz="2800" dirty="0" err="1">
                          <a:effectLst/>
                        </a:rPr>
                        <a:t>edg+hoc</a:t>
                      </a:r>
                      <a:r>
                        <a:rPr lang="en-US" sz="2800" dirty="0">
                          <a:effectLst/>
                        </a:rPr>
                        <a:t>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29.88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93.47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46.71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1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</a:rPr>
                        <a:t>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(</a:t>
                      </a:r>
                      <a:r>
                        <a:rPr lang="en-US" sz="2800" dirty="0" err="1">
                          <a:effectLst/>
                        </a:rPr>
                        <a:t>edg+hoc+hod</a:t>
                      </a:r>
                      <a:r>
                        <a:rPr lang="en-US" sz="2800" dirty="0">
                          <a:effectLst/>
                        </a:rPr>
                        <a:t>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46.74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34.62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40.88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1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</a:rPr>
                        <a:t>D </a:t>
                      </a:r>
                      <a:r>
                        <a:rPr lang="en-US" sz="2800" dirty="0">
                          <a:effectLst/>
                        </a:rPr>
                        <a:t>(</a:t>
                      </a:r>
                      <a:r>
                        <a:rPr lang="en-US" sz="2800" dirty="0" err="1">
                          <a:effectLst/>
                        </a:rPr>
                        <a:t>edg+hoc+hod+tex</a:t>
                      </a:r>
                      <a:r>
                        <a:rPr lang="en-US" sz="2800" dirty="0">
                          <a:effectLst/>
                        </a:rPr>
                        <a:t>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48.49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30.18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46.27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1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</a:rPr>
                        <a:t>E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(</a:t>
                      </a:r>
                      <a:r>
                        <a:rPr lang="en-US" sz="2800" dirty="0" err="1">
                          <a:effectLst/>
                        </a:rPr>
                        <a:t>edg+hoc+hod+tex+shp</a:t>
                      </a:r>
                      <a:r>
                        <a:rPr lang="en-US" sz="2800" dirty="0">
                          <a:effectLst/>
                        </a:rPr>
                        <a:t>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58.03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23.84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29.62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1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</a:rPr>
                        <a:t>F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(all + occlusion handling)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63.58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17.46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25.07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953000" y="2895600"/>
            <a:ext cx="2438400" cy="533400"/>
          </a:xfrm>
          <a:prstGeom prst="rect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53000" y="3611664"/>
            <a:ext cx="3733800" cy="533400"/>
          </a:xfrm>
          <a:prstGeom prst="rect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3000" y="4343400"/>
            <a:ext cx="2438400" cy="533400"/>
          </a:xfrm>
          <a:prstGeom prst="rect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53000" y="5105400"/>
            <a:ext cx="3733800" cy="533400"/>
          </a:xfrm>
          <a:prstGeom prst="rect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53000" y="5791200"/>
            <a:ext cx="3733800" cy="533400"/>
          </a:xfrm>
          <a:prstGeom prst="rect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3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FUTURE WORKS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38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7875865"/>
              </p:ext>
            </p:extLst>
          </p:nvPr>
        </p:nvGraphicFramePr>
        <p:xfrm>
          <a:off x="152400" y="1549400"/>
          <a:ext cx="87630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7938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E759CE-134F-42E8-BD6A-383F98E84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0FE759CE-134F-42E8-BD6A-383F98E84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0FE759CE-134F-42E8-BD6A-383F98E84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0FE759CE-134F-42E8-BD6A-383F98E842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8E932D-9942-4EBB-8F84-D52FABC3B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1C8E932D-9942-4EBB-8F84-D52FABC3B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1C8E932D-9942-4EBB-8F84-D52FABC3B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1C8E932D-9942-4EBB-8F84-D52FABC3B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D18114E-3BA7-4AC8-A0BF-ED578F88B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ED18114E-3BA7-4AC8-A0BF-ED578F88B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ED18114E-3BA7-4AC8-A0BF-ED578F88B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ED18114E-3BA7-4AC8-A0BF-ED578F88B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6B1885-6B2D-4A0B-8625-8789FE2F9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656B1885-6B2D-4A0B-8625-8789FE2F9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656B1885-6B2D-4A0B-8625-8789FE2F9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656B1885-6B2D-4A0B-8625-8789FE2F96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freeassociationdesign.files.wordpress.com/2010/04/neuron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2200" y="3048000"/>
            <a:ext cx="44958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uestions?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Thank you for your time…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6585041"/>
            <a:ext cx="2819400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Image Credit: http://www.engg.uaeu.ac.ae/</a:t>
            </a:r>
          </a:p>
        </p:txBody>
      </p:sp>
    </p:spTree>
    <p:extLst>
      <p:ext uri="{BB962C8B-B14F-4D97-AF65-F5344CB8AC3E}">
        <p14:creationId xmlns:p14="http://schemas.microsoft.com/office/powerpoint/2010/main" val="2767466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Arc 13"/>
          <p:cNvSpPr/>
          <p:nvPr/>
        </p:nvSpPr>
        <p:spPr>
          <a:xfrm>
            <a:off x="-3429001" y="1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138052" y="1279566"/>
            <a:ext cx="6005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Mihaylova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et al., 07]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RGB Color + Texture + Motion + Edge, Two PF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551713" y="2133600"/>
            <a:ext cx="551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Spinello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&amp; Arras,11]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HOG on RGB + HOG on Depth, SVM Classification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682337" y="3048000"/>
            <a:ext cx="5516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Shotton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et al, 11]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Skeleton from Depth, Random Forrest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3331266" y="4204985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[Choi et al, 11]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Ensemble of Detectors (upper body, face, skin, shape from depth, motion from depth), RJ-MCMC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21676" y="1370363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43994" y="2214996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76600" y="3119995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  <a:solidFill>
            <a:schemeClr val="bg1">
              <a:lumMod val="65000"/>
              <a:lumOff val="35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57400" y="-76200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LITERATURE REVIW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(Channel Fusion &amp; Occlusion)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71800" y="4659154"/>
            <a:ext cx="291768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2547427" y="5709888"/>
            <a:ext cx="6483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[Song et al., 13]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2.5D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Shape + Motion + HOG on Color and Depth, Occlusion Indicator, SVM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057400" y="5859483"/>
            <a:ext cx="291768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140157"/>
      </p:ext>
    </p:extLst>
  </p:cSld>
  <p:clrMapOvr>
    <a:masterClrMapping/>
  </p:clrMapOvr>
  <p:transition advTm="1004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60000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6629400" cy="66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37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OBSERVATION MODEL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295419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Observation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048618"/>
              </p:ext>
            </p:extLst>
          </p:nvPr>
        </p:nvGraphicFramePr>
        <p:xfrm>
          <a:off x="5961063" y="3505200"/>
          <a:ext cx="2500312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2" name="Equation" r:id="rId11" imgW="914400" imgH="241200" progId="Equation.DSMT4">
                  <p:embed/>
                </p:oleObj>
              </mc:Choice>
              <mc:Fallback>
                <p:oleObj name="Equation" r:id="rId11" imgW="914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063" y="3505200"/>
                        <a:ext cx="2500312" cy="639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http://www.clker.com/cliparts/8/9/9/v/Q/e/walking-man-blue-hi.png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22"/>
          <a:stretch/>
        </p:blipFill>
        <p:spPr bwMode="auto">
          <a:xfrm>
            <a:off x="2330633" y="3506228"/>
            <a:ext cx="882926" cy="2580942"/>
          </a:xfrm>
          <a:prstGeom prst="rect">
            <a:avLst/>
          </a:prstGeom>
          <a:noFill/>
        </p:spPr>
      </p:pic>
      <p:pic>
        <p:nvPicPr>
          <p:cNvPr id="13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 rotWithShape="1"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8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829616" y="3282392"/>
            <a:ext cx="631990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ker.com/cliparts/8/9/9/v/Q/e/walking-man-blue-hi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bg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9"/>
          <a:stretch/>
        </p:blipFill>
        <p:spPr bwMode="auto">
          <a:xfrm>
            <a:off x="792198" y="2442659"/>
            <a:ext cx="576851" cy="1679466"/>
          </a:xfrm>
          <a:prstGeom prst="rect">
            <a:avLst/>
          </a:prstGeom>
          <a:noFill/>
        </p:spPr>
      </p:pic>
      <p:pic>
        <p:nvPicPr>
          <p:cNvPr id="19" name="Picture 2" descr="http://www.clker.com/cliparts/8/9/9/v/Q/e/walking-man-blue-hi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16"/>
          <a:stretch/>
        </p:blipFill>
        <p:spPr bwMode="auto">
          <a:xfrm>
            <a:off x="6661285" y="1676400"/>
            <a:ext cx="343311" cy="991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1852572"/>
      </p:ext>
    </p:extLst>
  </p:cSld>
  <p:clrMapOvr>
    <a:masterClrMapping/>
  </p:clrMapOvr>
  <p:transition spd="slow" advTm="44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  <a:ln w="50800">
            <a:solidFill>
              <a:srgbClr val="FFFF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1"/>
          <p:cNvSpPr txBox="1">
            <a:spLocks/>
          </p:cNvSpPr>
          <p:nvPr/>
        </p:nvSpPr>
        <p:spPr>
          <a:xfrm>
            <a:off x="5867400" y="5305425"/>
            <a:ext cx="3200400" cy="118872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Image Patch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STATE REPRESENTATION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50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599"/>
            <a:ext cx="3200400" cy="1905001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State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073280"/>
              </p:ext>
            </p:extLst>
          </p:nvPr>
        </p:nvGraphicFramePr>
        <p:xfrm>
          <a:off x="5895230" y="4008120"/>
          <a:ext cx="3172570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91" name="Equation" r:id="rId12" imgW="1091880" imgH="228600" progId="Equation.DSMT4">
                  <p:embed/>
                </p:oleObj>
              </mc:Choice>
              <mc:Fallback>
                <p:oleObj name="Equation" r:id="rId12" imgW="1091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5230" y="4008120"/>
                        <a:ext cx="3172570" cy="64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520390"/>
              </p:ext>
            </p:extLst>
          </p:nvPr>
        </p:nvGraphicFramePr>
        <p:xfrm>
          <a:off x="5867400" y="3452019"/>
          <a:ext cx="17716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92" name="Equation" r:id="rId14" imgW="609480" imgH="228600" progId="Equation.DSMT4">
                  <p:embed/>
                </p:oleObj>
              </mc:Choice>
              <mc:Fallback>
                <p:oleObj name="Equation" r:id="rId14" imgW="609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452019"/>
                        <a:ext cx="177165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eft-Right Arrow 22"/>
          <p:cNvSpPr/>
          <p:nvPr/>
        </p:nvSpPr>
        <p:spPr>
          <a:xfrm>
            <a:off x="4099090" y="2895600"/>
            <a:ext cx="1447800" cy="152400"/>
          </a:xfrm>
          <a:prstGeom prst="left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-Right Arrow 25"/>
          <p:cNvSpPr/>
          <p:nvPr/>
        </p:nvSpPr>
        <p:spPr>
          <a:xfrm rot="5400000">
            <a:off x="2792156" y="4163755"/>
            <a:ext cx="2052637" cy="135450"/>
          </a:xfrm>
          <a:prstGeom prst="left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446620"/>
              </p:ext>
            </p:extLst>
          </p:nvPr>
        </p:nvGraphicFramePr>
        <p:xfrm>
          <a:off x="5918421" y="5846762"/>
          <a:ext cx="23241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93" name="Equation" r:id="rId16" imgW="799920" imgH="228600" progId="Equation.DSMT4">
                  <p:embed/>
                </p:oleObj>
              </mc:Choice>
              <mc:Fallback>
                <p:oleObj name="Equation" r:id="rId16" imgW="799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421" y="5846762"/>
                        <a:ext cx="23241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/>
          <p:cNvCxnSpPr>
            <a:stCxn id="27" idx="1"/>
          </p:cNvCxnSpPr>
          <p:nvPr/>
        </p:nvCxnSpPr>
        <p:spPr>
          <a:xfrm flipH="1" flipV="1">
            <a:off x="5029200" y="5334001"/>
            <a:ext cx="889221" cy="832642"/>
          </a:xfrm>
          <a:prstGeom prst="straightConnector1">
            <a:avLst/>
          </a:prstGeom>
          <a:ln w="19050" cap="rnd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owchart: Connector 1"/>
          <p:cNvSpPr/>
          <p:nvPr/>
        </p:nvSpPr>
        <p:spPr>
          <a:xfrm>
            <a:off x="4022890" y="3124203"/>
            <a:ext cx="168110" cy="157162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51540" y="2592151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18156" y="4003040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26415" y="2795350"/>
            <a:ext cx="6458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71185942"/>
      </p:ext>
    </p:extLst>
  </p:cSld>
  <p:clrMapOvr>
    <a:masterClrMapping/>
  </p:clrMapOvr>
  <p:transition spd="slow" advTm="159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9" grpId="0" animBg="1"/>
      <p:bldP spid="17" grpId="0" build="p" animBg="1"/>
      <p:bldP spid="23" grpId="0" animBg="1"/>
      <p:bldP spid="26" grpId="0" animBg="1"/>
      <p:bldP spid="2" grpId="1" animBg="1"/>
      <p:bldP spid="20" grpId="0"/>
      <p:bldP spid="21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FEATURES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599"/>
            <a:ext cx="3200400" cy="1371601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Feature Set</a:t>
            </a: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831902"/>
              </p:ext>
            </p:extLst>
          </p:nvPr>
        </p:nvGraphicFramePr>
        <p:xfrm>
          <a:off x="5953125" y="3438523"/>
          <a:ext cx="25844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6" name="Equation" r:id="rId5" imgW="888840" imgH="228600" progId="Equation.DSMT4">
                  <p:embed/>
                </p:oleObj>
              </mc:Choice>
              <mc:Fallback>
                <p:oleObj name="Equation" r:id="rId5" imgW="888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3438523"/>
                        <a:ext cx="2584450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0" y="3855246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86832" y="3779044"/>
            <a:ext cx="1447800" cy="2052637"/>
            <a:chOff x="1886832" y="3779044"/>
            <a:chExt cx="1447800" cy="2052637"/>
          </a:xfrm>
        </p:grpSpPr>
        <p:sp>
          <p:nvSpPr>
            <p:cNvPr id="24" name="Rectangle 23"/>
            <p:cNvSpPr/>
            <p:nvPr/>
          </p:nvSpPr>
          <p:spPr>
            <a:xfrm>
              <a:off x="1886832" y="3779044"/>
              <a:ext cx="1447800" cy="2052637"/>
            </a:xfrm>
            <a:prstGeom prst="rect">
              <a:avLst/>
            </a:prstGeom>
            <a:noFill/>
            <a:ln w="508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62321" y="3855245"/>
              <a:ext cx="1255289" cy="1901952"/>
            </a:xfrm>
            <a:prstGeom prst="rect">
              <a:avLst/>
            </a:prstGeom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608261"/>
              </p:ext>
            </p:extLst>
          </p:nvPr>
        </p:nvGraphicFramePr>
        <p:xfrm>
          <a:off x="152400" y="3779044"/>
          <a:ext cx="1447800" cy="2052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"/>
                <a:gridCol w="289560"/>
                <a:gridCol w="289560"/>
                <a:gridCol w="289560"/>
                <a:gridCol w="289560"/>
              </a:tblGrid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</a:tr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</a:tr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</a:tr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</a:tr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</a:tr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152400" y="3779044"/>
            <a:ext cx="1447800" cy="2052637"/>
          </a:xfrm>
          <a:prstGeom prst="rect">
            <a:avLst/>
          </a:prstGeom>
          <a:noFill/>
          <a:ln w="508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76200" y="1447800"/>
            <a:ext cx="1933107" cy="2209800"/>
            <a:chOff x="-76200" y="1447800"/>
            <a:chExt cx="1933107" cy="2209800"/>
          </a:xfrm>
        </p:grpSpPr>
        <p:sp>
          <p:nvSpPr>
            <p:cNvPr id="14" name="Rectangle 13"/>
            <p:cNvSpPr/>
            <p:nvPr/>
          </p:nvSpPr>
          <p:spPr>
            <a:xfrm>
              <a:off x="152400" y="1524000"/>
              <a:ext cx="1447800" cy="2052637"/>
            </a:xfrm>
            <a:prstGeom prst="rect">
              <a:avLst/>
            </a:prstGeom>
            <a:noFill/>
            <a:ln w="508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5" name="Chart 1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81859815"/>
                </p:ext>
              </p:extLst>
            </p:nvPr>
          </p:nvGraphicFramePr>
          <p:xfrm>
            <a:off x="-76200" y="1447800"/>
            <a:ext cx="1933107" cy="2209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87024"/>
              </p:ext>
            </p:extLst>
          </p:nvPr>
        </p:nvGraphicFramePr>
        <p:xfrm>
          <a:off x="1913337" y="1524000"/>
          <a:ext cx="1441173" cy="2052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391"/>
                <a:gridCol w="480391"/>
                <a:gridCol w="480391"/>
              </a:tblGrid>
              <a:tr h="6842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1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2"/>
                      <a:tile tx="0" ty="0" sx="100000" sy="100000" flip="none" algn="tl"/>
                    </a:blipFill>
                  </a:tcPr>
                </a:tc>
              </a:tr>
              <a:tr h="6842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5"/>
                      <a:stretch>
                        <a:fillRect/>
                      </a:stretch>
                    </a:blipFill>
                  </a:tcPr>
                </a:tc>
              </a:tr>
              <a:tr h="6842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8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-6145" y="1447800"/>
            <a:ext cx="1752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endParaRPr lang="en-US" sz="28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6145" y="3662362"/>
            <a:ext cx="1752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52600" y="3659981"/>
            <a:ext cx="1752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06710" y="1524000"/>
            <a:ext cx="1447800" cy="2052637"/>
          </a:xfrm>
          <a:prstGeom prst="rect">
            <a:avLst/>
          </a:prstGeom>
          <a:noFill/>
          <a:ln w="508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52600" y="1447800"/>
            <a:ext cx="1752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Texture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52754"/>
      </p:ext>
    </p:extLst>
  </p:cSld>
  <p:clrMapOvr>
    <a:masterClrMapping/>
  </p:clrMapOvr>
  <p:transition spd="slow" advTm="142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21" grpId="0" animBg="1"/>
      <p:bldP spid="23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TEMPLATE INIT.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" y="1443579"/>
            <a:ext cx="150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599"/>
            <a:ext cx="3200400" cy="23622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Template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068925"/>
              </p:ext>
            </p:extLst>
          </p:nvPr>
        </p:nvGraphicFramePr>
        <p:xfrm>
          <a:off x="5943600" y="3460938"/>
          <a:ext cx="28797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11" name="Equation" r:id="rId5" imgW="990360" imgH="241200" progId="Equation.DSMT4">
                  <p:embed/>
                </p:oleObj>
              </mc:Choice>
              <mc:Fallback>
                <p:oleObj name="Equation" r:id="rId5" imgW="990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460938"/>
                        <a:ext cx="2879725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pic>
        <p:nvPicPr>
          <p:cNvPr id="11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3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777492"/>
              </p:ext>
            </p:extLst>
          </p:nvPr>
        </p:nvGraphicFramePr>
        <p:xfrm>
          <a:off x="4099090" y="5410200"/>
          <a:ext cx="4022890" cy="3708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2289"/>
                <a:gridCol w="402289"/>
                <a:gridCol w="402289"/>
                <a:gridCol w="402289"/>
                <a:gridCol w="402289"/>
                <a:gridCol w="402289"/>
                <a:gridCol w="402289"/>
                <a:gridCol w="402289"/>
                <a:gridCol w="402289"/>
                <a:gridCol w="40228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ight Brace 6"/>
          <p:cNvSpPr/>
          <p:nvPr/>
        </p:nvSpPr>
        <p:spPr>
          <a:xfrm rot="5400000">
            <a:off x="4572014" y="5417568"/>
            <a:ext cx="159207" cy="1105056"/>
          </a:xfrm>
          <a:prstGeom prst="rightBrac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rot="5400000">
            <a:off x="6102161" y="5579532"/>
            <a:ext cx="159207" cy="781128"/>
          </a:xfrm>
          <a:prstGeom prst="rightBrac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/>
          <p:cNvSpPr/>
          <p:nvPr/>
        </p:nvSpPr>
        <p:spPr>
          <a:xfrm rot="5400000">
            <a:off x="7484147" y="5417568"/>
            <a:ext cx="159207" cy="1105056"/>
          </a:xfrm>
          <a:prstGeom prst="rightBrac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490029" y="6062952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7577" y="6062952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2300" y="6062952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483724"/>
              </p:ext>
            </p:extLst>
          </p:nvPr>
        </p:nvGraphicFramePr>
        <p:xfrm>
          <a:off x="5937250" y="4008438"/>
          <a:ext cx="20637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12" name="Equation" r:id="rId13" imgW="711000" imgH="253800" progId="Equation.DSMT4">
                  <p:embed/>
                </p:oleObj>
              </mc:Choice>
              <mc:Fallback>
                <p:oleObj name="Equation" r:id="rId13" imgW="711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0" y="4008438"/>
                        <a:ext cx="2063750" cy="709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7749042"/>
              </p:ext>
            </p:extLst>
          </p:nvPr>
        </p:nvGraphicFramePr>
        <p:xfrm>
          <a:off x="5943600" y="4624388"/>
          <a:ext cx="221456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13" name="Equation" r:id="rId15" imgW="761760" imgH="228600" progId="Equation.DSMT4">
                  <p:embed/>
                </p:oleObj>
              </mc:Choice>
              <mc:Fallback>
                <p:oleObj name="Equation" r:id="rId15" imgW="761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624388"/>
                        <a:ext cx="2214563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267378" y="6062952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5071" y="6062952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27904"/>
      </p:ext>
    </p:extLst>
  </p:cSld>
  <p:clrMapOvr>
    <a:masterClrMapping/>
  </p:clrMapOvr>
  <p:transition spd="slow" advTm="216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7" grpId="0" animBg="1"/>
      <p:bldP spid="18" grpId="0" animBg="1"/>
      <p:bldP spid="22" grpId="0" animBg="1"/>
      <p:bldP spid="23" grpId="0"/>
      <p:bldP spid="24" grpId="0"/>
      <p:bldP spid="25" grpId="0"/>
      <p:bldP spid="26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2400" y="228600"/>
            <a:ext cx="944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PARTICLES INITIALIZATION</a:t>
            </a:r>
            <a:endParaRPr lang="en-US" sz="5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50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6764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Particles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222102"/>
              </p:ext>
            </p:extLst>
          </p:nvPr>
        </p:nvGraphicFramePr>
        <p:xfrm>
          <a:off x="5943600" y="3379510"/>
          <a:ext cx="2214562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17" name="Equation" r:id="rId12" imgW="761760" imgH="241200" progId="Equation.DSMT4">
                  <p:embed/>
                </p:oleObj>
              </mc:Choice>
              <mc:Fallback>
                <p:oleObj name="Equation" r:id="rId12" imgW="761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379510"/>
                        <a:ext cx="2214562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210503"/>
              </p:ext>
            </p:extLst>
          </p:nvPr>
        </p:nvGraphicFramePr>
        <p:xfrm>
          <a:off x="5943600" y="3908147"/>
          <a:ext cx="24003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18" name="Equation" r:id="rId14" imgW="825480" imgH="203040" progId="Equation.DSMT4">
                  <p:embed/>
                </p:oleObj>
              </mc:Choice>
              <mc:Fallback>
                <p:oleObj name="Equation" r:id="rId14" imgW="825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908147"/>
                        <a:ext cx="24003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4601" y="5105400"/>
            <a:ext cx="2362199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Initialized Overlapped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stCxn id="3" idx="1"/>
          </p:cNvCxnSpPr>
          <p:nvPr/>
        </p:nvCxnSpPr>
        <p:spPr>
          <a:xfrm flipH="1" flipV="1">
            <a:off x="5546890" y="4953000"/>
            <a:ext cx="777711" cy="337066"/>
          </a:xfrm>
          <a:prstGeom prst="straightConnector1">
            <a:avLst/>
          </a:prstGeom>
          <a:ln w="19050" cap="rnd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350444850"/>
      </p:ext>
    </p:extLst>
  </p:cSld>
  <p:clrMapOvr>
    <a:masterClrMapping/>
  </p:clrMapOvr>
  <p:transition spd="slow" advTm="214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29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13.8|9|2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2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0.2|0.2|0.4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8.7|14.7|7.4|10.2|2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.8|1.7|0.9|1|4.5|1.2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16606</TotalTime>
  <Words>4829</Words>
  <Application>Microsoft Office PowerPoint</Application>
  <PresentationFormat>On-screen Show (4:3)</PresentationFormat>
  <Paragraphs>579</Paragraphs>
  <Slides>40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BlackTie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 model for target  Type of Occlusion is Important  Keep memory vs. Keep focus on the target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Kourosh</dc:creator>
  <cp:lastModifiedBy>Kourosh</cp:lastModifiedBy>
  <cp:revision>1149</cp:revision>
  <dcterms:created xsi:type="dcterms:W3CDTF">2006-08-16T00:00:00Z</dcterms:created>
  <dcterms:modified xsi:type="dcterms:W3CDTF">2014-03-17T14:30:00Z</dcterms:modified>
</cp:coreProperties>
</file>